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36"/>
  </p:notesMasterIdLst>
  <p:handoutMasterIdLst>
    <p:handoutMasterId r:id="rId37"/>
  </p:handoutMasterIdLst>
  <p:sldIdLst>
    <p:sldId id="256" r:id="rId5"/>
    <p:sldId id="334" r:id="rId6"/>
    <p:sldId id="335" r:id="rId7"/>
    <p:sldId id="310" r:id="rId8"/>
    <p:sldId id="283" r:id="rId9"/>
    <p:sldId id="262" r:id="rId10"/>
    <p:sldId id="332" r:id="rId11"/>
    <p:sldId id="272" r:id="rId12"/>
    <p:sldId id="309" r:id="rId13"/>
    <p:sldId id="301" r:id="rId14"/>
    <p:sldId id="308" r:id="rId15"/>
    <p:sldId id="303" r:id="rId16"/>
    <p:sldId id="304" r:id="rId17"/>
    <p:sldId id="305" r:id="rId18"/>
    <p:sldId id="307" r:id="rId19"/>
    <p:sldId id="325" r:id="rId20"/>
    <p:sldId id="259" r:id="rId21"/>
    <p:sldId id="311" r:id="rId22"/>
    <p:sldId id="312" r:id="rId23"/>
    <p:sldId id="313" r:id="rId24"/>
    <p:sldId id="257" r:id="rId25"/>
    <p:sldId id="258" r:id="rId26"/>
    <p:sldId id="315" r:id="rId27"/>
    <p:sldId id="317" r:id="rId28"/>
    <p:sldId id="270" r:id="rId29"/>
    <p:sldId id="323" r:id="rId30"/>
    <p:sldId id="318" r:id="rId31"/>
    <p:sldId id="266" r:id="rId32"/>
    <p:sldId id="327" r:id="rId33"/>
    <p:sldId id="260" r:id="rId34"/>
    <p:sldId id="324" r:id="rId35"/>
  </p:sldIdLst>
  <p:sldSz cx="9144000" cy="5143500" type="screen16x9"/>
  <p:notesSz cx="7010400" cy="9296400"/>
  <p:embeddedFontLst>
    <p:embeddedFont>
      <p:font typeface="Calibri" panose="020F0502020204030204" pitchFamily="34" charset="0"/>
      <p:regular r:id="rId38"/>
      <p:bold r:id="rId39"/>
      <p:italic r:id="rId40"/>
      <p:boldItalic r:id="rId41"/>
    </p:embeddedFont>
    <p:embeddedFont>
      <p:font typeface="Lato" panose="020B0604020202020204" charset="0"/>
      <p:regular r:id="rId42"/>
      <p:bold r:id="rId43"/>
      <p:italic r:id="rId44"/>
      <p:boldItalic r:id="rId45"/>
    </p:embeddedFont>
    <p:embeddedFont>
      <p:font typeface="Monotype Corsiva" panose="03010101010201010101" pitchFamily="66" charset="0"/>
      <p:italic r:id="rId46"/>
    </p:embeddedFont>
    <p:embeddedFont>
      <p:font typeface="Nirmala UI" panose="020B0502040204020203" pitchFamily="34" charset="0"/>
      <p:regular r:id="rId47"/>
      <p:bold r:id="rId48"/>
    </p:embeddedFont>
    <p:embeddedFont>
      <p:font typeface="Nirmala UI Semilight" panose="020B0402040204020203" pitchFamily="34" charset="0"/>
      <p:regular r:id="rId49"/>
    </p:embeddedFont>
    <p:embeddedFont>
      <p:font typeface="Raleway" panose="020B0604020202020204" charset="0"/>
      <p:regular r:id="rId50"/>
      <p:bold r:id="rId51"/>
      <p:italic r:id="rId52"/>
      <p:boldItalic r:id="rId53"/>
    </p:embeddedFont>
    <p:embeddedFont>
      <p:font typeface="Segoe UI" panose="020B0502040204020203" pitchFamily="34" charset="0"/>
      <p:regular r:id="rId54"/>
      <p:bold r:id="rId55"/>
      <p:italic r:id="rId56"/>
      <p:boldItalic r:id="rId57"/>
    </p:embeddedFont>
    <p:embeddedFont>
      <p:font typeface="Snap ITC" panose="04040A07060A02020202" pitchFamily="82" charset="0"/>
      <p:regular r:id="rId58"/>
    </p:embeddedFont>
    <p:embeddedFont>
      <p:font typeface="Wingdings 2" panose="05020102010507070707" pitchFamily="18" charset="2"/>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Brown" initials="AB" lastIdx="0" clrIdx="0">
    <p:extLst>
      <p:ext uri="{19B8F6BF-5375-455C-9EA6-DF929625EA0E}">
        <p15:presenceInfo xmlns:p15="http://schemas.microsoft.com/office/powerpoint/2012/main" userId="Amy Br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5441" autoAdjust="0"/>
  </p:normalViewPr>
  <p:slideViewPr>
    <p:cSldViewPr snapToGrid="0">
      <p:cViewPr varScale="1">
        <p:scale>
          <a:sx n="49" d="100"/>
          <a:sy n="49" d="100"/>
        </p:scale>
        <p:origin x="166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99046361823278"/>
          <c:y val="7.6039192439418674E-2"/>
          <c:w val="0.63399984857662028"/>
          <c:h val="0.61962466273687344"/>
        </c:manualLayout>
      </c:layout>
      <c:pieChart>
        <c:varyColors val="1"/>
        <c:ser>
          <c:idx val="0"/>
          <c:order val="0"/>
          <c:tx>
            <c:strRef>
              <c:f>Sheet1!$B$1</c:f>
              <c:strCache>
                <c:ptCount val="1"/>
                <c:pt idx="0">
                  <c:v>A</c:v>
                </c:pt>
              </c:strCache>
            </c:strRef>
          </c:tx>
          <c:dPt>
            <c:idx val="0"/>
            <c:bubble3D val="0"/>
            <c:explosion val="7"/>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6B1B-45EB-ADCB-A951EB1419C3}"/>
              </c:ext>
            </c:extLst>
          </c:dPt>
          <c:dPt>
            <c:idx val="1"/>
            <c:bubble3D val="0"/>
            <c:explosion val="2"/>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6B1B-45EB-ADCB-A951EB1419C3}"/>
              </c:ext>
            </c:extLst>
          </c:dPt>
          <c:dPt>
            <c:idx val="2"/>
            <c:bubble3D val="0"/>
            <c:explosion val="2"/>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6B1B-45EB-ADCB-A951EB1419C3}"/>
              </c:ext>
            </c:extLst>
          </c:dPt>
          <c:dPt>
            <c:idx val="3"/>
            <c:bubble3D val="0"/>
            <c:explosion val="2"/>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6B1B-45EB-ADCB-A951EB1419C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Personnel</c:v>
                </c:pt>
                <c:pt idx="1">
                  <c:v>Professional Development</c:v>
                </c:pt>
                <c:pt idx="2">
                  <c:v>Curriculum Development and Coordination</c:v>
                </c:pt>
                <c:pt idx="3">
                  <c:v>Supplemental and Instructional Materials</c:v>
                </c:pt>
              </c:strCache>
            </c:strRef>
          </c:cat>
          <c:val>
            <c:numRef>
              <c:f>Sheet1!$B$2:$B$5</c:f>
              <c:numCache>
                <c:formatCode>General</c:formatCode>
                <c:ptCount val="4"/>
                <c:pt idx="0" formatCode="#,##0.00">
                  <c:v>170636.07</c:v>
                </c:pt>
                <c:pt idx="1">
                  <c:v>5000</c:v>
                </c:pt>
                <c:pt idx="2">
                  <c:v>18249.47</c:v>
                </c:pt>
                <c:pt idx="3" formatCode="#,##0.00">
                  <c:v>28114.46</c:v>
                </c:pt>
              </c:numCache>
            </c:numRef>
          </c:val>
          <c:extLst>
            <c:ext xmlns:c16="http://schemas.microsoft.com/office/drawing/2014/chart" uri="{C3380CC4-5D6E-409C-BE32-E72D297353CC}">
              <c16:uniqueId val="{00000008-6B1B-45EB-ADCB-A951EB1419C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3.6565465374520489E-2"/>
          <c:y val="0.73072127630553729"/>
          <c:w val="0.94852998637410657"/>
          <c:h val="0.23168921681803339"/>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bg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20866141732287"/>
          <c:y val="6.3088892435168645E-2"/>
          <c:w val="0.63399984857662028"/>
          <c:h val="0.61962466273687344"/>
        </c:manualLayout>
      </c:layout>
      <c:pieChart>
        <c:varyColors val="1"/>
        <c:ser>
          <c:idx val="0"/>
          <c:order val="0"/>
          <c:tx>
            <c:strRef>
              <c:f>Sheet1!$B$1</c:f>
              <c:strCache>
                <c:ptCount val="1"/>
                <c:pt idx="0">
                  <c:v>A</c:v>
                </c:pt>
              </c:strCache>
            </c:strRef>
          </c:tx>
          <c:explosion val="2"/>
          <c:dPt>
            <c:idx val="0"/>
            <c:bubble3D val="0"/>
            <c:explosion val="7"/>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68B-46CB-A47F-A01B1D4740C3}"/>
              </c:ext>
            </c:extLst>
          </c:dPt>
          <c:dPt>
            <c:idx val="1"/>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68B-46CB-A47F-A01B1D4740C3}"/>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68B-46CB-A47F-A01B1D4740C3}"/>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D68B-46CB-A47F-A01B1D4740C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Supplemental Hours for Parent Community Liaison</c:v>
                </c:pt>
                <c:pt idx="1">
                  <c:v>Consultants for Parent Workshops</c:v>
                </c:pt>
                <c:pt idx="2">
                  <c:v>Family Engagement Resources </c:v>
                </c:pt>
              </c:strCache>
            </c:strRef>
          </c:cat>
          <c:val>
            <c:numRef>
              <c:f>Sheet1!$B$2:$B$4</c:f>
              <c:numCache>
                <c:formatCode>General</c:formatCode>
                <c:ptCount val="3"/>
                <c:pt idx="0" formatCode="#,##0.00">
                  <c:v>3591.68</c:v>
                </c:pt>
                <c:pt idx="1">
                  <c:v>600</c:v>
                </c:pt>
                <c:pt idx="2" formatCode="#,##0.00">
                  <c:v>1936.32</c:v>
                </c:pt>
              </c:numCache>
            </c:numRef>
          </c:val>
          <c:extLst>
            <c:ext xmlns:c16="http://schemas.microsoft.com/office/drawing/2014/chart" uri="{C3380CC4-5D6E-409C-BE32-E72D297353CC}">
              <c16:uniqueId val="{00000008-D68B-46CB-A47F-A01B1D4740C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3.6565465374520489E-2"/>
          <c:y val="0.73072127630553729"/>
          <c:w val="0.94852998637410657"/>
          <c:h val="0.23168921681803339"/>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B39ABA-575B-43CD-8721-5DAB76D42F8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151BAD4-8D84-440B-80A3-F2E0D50A23F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D44450-F05C-410B-84AF-2ED7C998B8E4}" type="datetimeFigureOut">
              <a:rPr lang="en-US" smtClean="0"/>
              <a:t>9/22/2021</a:t>
            </a:fld>
            <a:endParaRPr lang="en-US"/>
          </a:p>
        </p:txBody>
      </p:sp>
      <p:sp>
        <p:nvSpPr>
          <p:cNvPr id="4" name="Footer Placeholder 3">
            <a:extLst>
              <a:ext uri="{FF2B5EF4-FFF2-40B4-BE49-F238E27FC236}">
                <a16:creationId xmlns:a16="http://schemas.microsoft.com/office/drawing/2014/main" id="{E121B2D8-F0D7-404E-ABBB-72D09DE7562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63B996-314E-45D8-8DC5-CD60B66AE4F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30C05E-0E58-4629-AB77-12AA0B262E7E}" type="slidenum">
              <a:rPr lang="en-US" smtClean="0"/>
              <a:t>‹#›</a:t>
            </a:fld>
            <a:endParaRPr lang="en-US"/>
          </a:p>
        </p:txBody>
      </p:sp>
    </p:spTree>
    <p:extLst>
      <p:ext uri="{BB962C8B-B14F-4D97-AF65-F5344CB8AC3E}">
        <p14:creationId xmlns:p14="http://schemas.microsoft.com/office/powerpoint/2010/main" val="305207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79537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email Amy Brown the contact at brownamyl@pcsb.org </a:t>
            </a:r>
          </a:p>
          <a:p>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When you follow the link </a:t>
            </a:r>
            <a:r>
              <a:rPr lang="en-US" dirty="0" err="1"/>
              <a:t>EduDataPortal</a:t>
            </a:r>
            <a:r>
              <a:rPr lang="en-US" dirty="0"/>
              <a:t> select Pinellas County and search by school. </a:t>
            </a:r>
          </a:p>
          <a:p>
            <a:endParaRPr lang="en-US" dirty="0"/>
          </a:p>
        </p:txBody>
      </p:sp>
    </p:spTree>
    <p:extLst>
      <p:ext uri="{BB962C8B-B14F-4D97-AF65-F5344CB8AC3E}">
        <p14:creationId xmlns:p14="http://schemas.microsoft.com/office/powerpoint/2010/main" val="1878328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defRPr/>
            </a:pPr>
            <a:r>
              <a:rPr lang="en-US" dirty="0"/>
              <a:t>All curriculum, instruction and assessments are based on student-centered expectations. </a:t>
            </a:r>
          </a:p>
          <a:p>
            <a:pPr marL="0" indent="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23</a:t>
            </a:fld>
            <a:endParaRPr lang="en-US"/>
          </a:p>
        </p:txBody>
      </p:sp>
    </p:spTree>
    <p:extLst>
      <p:ext uri="{BB962C8B-B14F-4D97-AF65-F5344CB8AC3E}">
        <p14:creationId xmlns:p14="http://schemas.microsoft.com/office/powerpoint/2010/main" val="351305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Here is the timeline for the implementation for Florida’s BEST Standards. </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24</a:t>
            </a:fld>
            <a:endParaRPr lang="en-US"/>
          </a:p>
        </p:txBody>
      </p:sp>
    </p:spTree>
    <p:extLst>
      <p:ext uri="{BB962C8B-B14F-4D97-AF65-F5344CB8AC3E}">
        <p14:creationId xmlns:p14="http://schemas.microsoft.com/office/powerpoint/2010/main" val="852729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2522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57: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57: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dirty="0"/>
          </a:p>
        </p:txBody>
      </p:sp>
    </p:spTree>
    <p:extLst>
      <p:ext uri="{BB962C8B-B14F-4D97-AF65-F5344CB8AC3E}">
        <p14:creationId xmlns:p14="http://schemas.microsoft.com/office/powerpoint/2010/main" val="235593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f391192_0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f391192_0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Please duplicate Microsoft Forms provided or create school survey. To generate a QR code hover over your school’s survey and  and right click.  Create QR code for this page will be an option. </a:t>
            </a:r>
          </a:p>
        </p:txBody>
      </p:sp>
    </p:spTree>
    <p:extLst>
      <p:ext uri="{BB962C8B-B14F-4D97-AF65-F5344CB8AC3E}">
        <p14:creationId xmlns:p14="http://schemas.microsoft.com/office/powerpoint/2010/main" val="98434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Celebrate with Title I!  Click the video (black box) to view.</a:t>
            </a:r>
          </a:p>
          <a:p>
            <a:endParaRPr lang="en-US" dirty="0"/>
          </a:p>
        </p:txBody>
      </p:sp>
    </p:spTree>
    <p:extLst>
      <p:ext uri="{BB962C8B-B14F-4D97-AF65-F5344CB8AC3E}">
        <p14:creationId xmlns:p14="http://schemas.microsoft.com/office/powerpoint/2010/main" val="365772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aa6d39ba0_1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aa6d39ba0_1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Title I is supplemental federal funding that provides extra academic support and learning opportunities.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Use additional slides if necessary.  This is where you want to really highlight Title I funding and how it positively impacts your scholars! </a:t>
            </a:r>
          </a:p>
          <a:p>
            <a:pPr marL="139700" indent="0">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training opportunities for school staff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trainings offered at your site)</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indent="0">
              <a:buNone/>
            </a:pPr>
            <a:endParaRPr lang="en-US" dirty="0"/>
          </a:p>
        </p:txBody>
      </p:sp>
    </p:spTree>
    <p:extLst>
      <p:ext uri="{BB962C8B-B14F-4D97-AF65-F5344CB8AC3E}">
        <p14:creationId xmlns:p14="http://schemas.microsoft.com/office/powerpoint/2010/main" val="2289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SAMPLE ONLY  - Delete Slide </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10</a:t>
            </a:fld>
            <a:endParaRPr lang="en-US"/>
          </a:p>
        </p:txBody>
      </p:sp>
    </p:spTree>
    <p:extLst>
      <p:ext uri="{BB962C8B-B14F-4D97-AF65-F5344CB8AC3E}">
        <p14:creationId xmlns:p14="http://schemas.microsoft.com/office/powerpoint/2010/main" val="1169562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endParaRPr lang="en-US" dirty="0"/>
          </a:p>
        </p:txBody>
      </p:sp>
    </p:spTree>
    <p:extLst>
      <p:ext uri="{BB962C8B-B14F-4D97-AF65-F5344CB8AC3E}">
        <p14:creationId xmlns:p14="http://schemas.microsoft.com/office/powerpoint/2010/main" val="130086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000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61"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zh.wikipedia.org/wiki/File:Templaterocket.png"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edudata.fldoe.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www.pexels.com/photo/background-book-stack-books-close-up-1148399/"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fldoe.org/standardsreview/"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www.pngall.com/coming-soon-png"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s://pixabay.com/illustrations/stamp-save-the-date-red-memory-3047232/"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https://www.pcsb.org/Page/418" TargetMode="External"/><Relationship Id="rId3" Type="http://schemas.openxmlformats.org/officeDocument/2006/relationships/hyperlink" Target="mailto:dodgeam@pcsb.org" TargetMode="External"/><Relationship Id="rId7" Type="http://schemas.openxmlformats.org/officeDocument/2006/relationships/hyperlink" Target="https://www.pcsb.org/Page/26534"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hyperlink" Target="mailto:simmonskeo@pcsb.org"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 Id="rId9"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zh.wikipedia.org/wiki/File:Templaterocket.png" TargetMode="Externa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ideo" Target="https://www.youtube.com/embed/73f-Im2tFMQ"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90054" y="2811216"/>
            <a:ext cx="7834745" cy="1159800"/>
          </a:xfrm>
          <a:prstGeom prst="rect">
            <a:avLst/>
          </a:prstGeom>
        </p:spPr>
        <p:txBody>
          <a:bodyPr spcFirstLastPara="1" wrap="square" lIns="91425" tIns="91425" rIns="91425" bIns="91425" anchor="t" anchorCtr="0">
            <a:noAutofit/>
          </a:bodyPr>
          <a:lstStyle/>
          <a:p>
            <a:pPr lvl="0"/>
            <a:r>
              <a:rPr lang="en-US" altLang="en-US" dirty="0"/>
              <a:t>Title I Annual Parent Meeting</a:t>
            </a:r>
            <a:endParaRPr dirty="0"/>
          </a:p>
        </p:txBody>
      </p:sp>
      <p:sp>
        <p:nvSpPr>
          <p:cNvPr id="2" name="Rectangle 1">
            <a:extLst>
              <a:ext uri="{FF2B5EF4-FFF2-40B4-BE49-F238E27FC236}">
                <a16:creationId xmlns:a16="http://schemas.microsoft.com/office/drawing/2014/main" id="{CBA064CE-C29C-421B-BDE3-69A0DEB42C9D}"/>
              </a:ext>
            </a:extLst>
          </p:cNvPr>
          <p:cNvSpPr/>
          <p:nvPr/>
        </p:nvSpPr>
        <p:spPr>
          <a:xfrm>
            <a:off x="1856509" y="1043203"/>
            <a:ext cx="2279073" cy="1169551"/>
          </a:xfrm>
          <a:prstGeom prst="rect">
            <a:avLst/>
          </a:prstGeom>
        </p:spPr>
        <p:txBody>
          <a:bodyPr wrap="square">
            <a:spAutoFit/>
          </a:bodyPr>
          <a:lstStyle/>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Rawlings Elementary</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September 1, 2021</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5:30pm</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LIVE on TEAMS</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Ms. Rebecca Moore</a:t>
            </a:r>
          </a:p>
        </p:txBody>
      </p:sp>
      <p:pic>
        <p:nvPicPr>
          <p:cNvPr id="6" name="Picture 5" descr="PCS_Primary_Logo copy.jpg">
            <a:extLst>
              <a:ext uri="{FF2B5EF4-FFF2-40B4-BE49-F238E27FC236}">
                <a16:creationId xmlns:a16="http://schemas.microsoft.com/office/drawing/2014/main" id="{79815A1A-3314-4F99-A303-EE2A5CEBD9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9145" y="4423307"/>
            <a:ext cx="1179689" cy="563502"/>
          </a:xfrm>
          <a:prstGeom prst="rect">
            <a:avLst/>
          </a:prstGeom>
        </p:spPr>
      </p:pic>
      <p:pic>
        <p:nvPicPr>
          <p:cNvPr id="10" name="Picture 9">
            <a:extLst>
              <a:ext uri="{FF2B5EF4-FFF2-40B4-BE49-F238E27FC236}">
                <a16:creationId xmlns:a16="http://schemas.microsoft.com/office/drawing/2014/main" id="{8C12419D-0568-4188-B5B8-C64C9F68DB8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8158" y="142568"/>
            <a:ext cx="2709333" cy="1803400"/>
          </a:xfrm>
          <a:prstGeom prst="rect">
            <a:avLst/>
          </a:prstGeom>
        </p:spPr>
      </p:pic>
      <p:pic>
        <p:nvPicPr>
          <p:cNvPr id="11" name="Picture 10">
            <a:extLst>
              <a:ext uri="{FF2B5EF4-FFF2-40B4-BE49-F238E27FC236}">
                <a16:creationId xmlns:a16="http://schemas.microsoft.com/office/drawing/2014/main" id="{3CBB4BDA-6A3E-41A1-93FF-498B480862A6}"/>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848784">
            <a:off x="7328090" y="3455229"/>
            <a:ext cx="753156" cy="13169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EDC6A04-F048-4DD3-A967-1B488BB5BB74}"/>
              </a:ext>
            </a:extLst>
          </p:cNvPr>
          <p:cNvGraphicFramePr/>
          <p:nvPr>
            <p:extLst>
              <p:ext uri="{D42A27DB-BD31-4B8C-83A1-F6EECF244321}">
                <p14:modId xmlns:p14="http://schemas.microsoft.com/office/powerpoint/2010/main" val="2903890891"/>
              </p:ext>
            </p:extLst>
          </p:nvPr>
        </p:nvGraphicFramePr>
        <p:xfrm>
          <a:off x="4431792" y="724936"/>
          <a:ext cx="3962400" cy="405432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C3692DB-C52F-4B0E-AC8B-F71726B5B957}"/>
              </a:ext>
            </a:extLst>
          </p:cNvPr>
          <p:cNvSpPr/>
          <p:nvPr/>
        </p:nvSpPr>
        <p:spPr>
          <a:xfrm>
            <a:off x="516715" y="1432158"/>
            <a:ext cx="3915077" cy="1220975"/>
          </a:xfrm>
          <a:prstGeom prst="rect">
            <a:avLst/>
          </a:prstGeom>
        </p:spPr>
        <p:txBody>
          <a:bodyPr wrap="square">
            <a:spAutoFit/>
          </a:bodyPr>
          <a:lstStyle/>
          <a:p>
            <a:pPr>
              <a:lnSpc>
                <a:spcPct val="107000"/>
              </a:lnSpc>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Total Allocation - $6,128.00</a:t>
            </a:r>
          </a:p>
          <a:p>
            <a:pPr>
              <a:spcBef>
                <a:spcPts val="289"/>
              </a:spcBef>
            </a:pPr>
            <a:r>
              <a:rPr lang="en-US" sz="1200"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Supplemental Hours for Parent Community Liaison - $3591.68</a:t>
            </a:r>
            <a:endParaRPr lang="en-US" sz="1200" dirty="0">
              <a:solidFill>
                <a:schemeClr val="accent1"/>
              </a:solidFill>
              <a:latin typeface="Times New Roman" panose="02020603050405020304" pitchFamily="18" charset="0"/>
              <a:ea typeface="Times New Roman" panose="02020603050405020304" pitchFamily="18" charset="0"/>
            </a:endParaRPr>
          </a:p>
          <a:p>
            <a:pPr>
              <a:spcBef>
                <a:spcPts val="289"/>
              </a:spcBef>
            </a:pPr>
            <a:r>
              <a:rPr lang="en-US" sz="1200" dirty="0">
                <a:solidFill>
                  <a:srgbClr val="ED7D31"/>
                </a:solidFill>
                <a:latin typeface="Calibri" panose="020F0502020204030204" pitchFamily="34" charset="0"/>
                <a:ea typeface="Times New Roman" panose="02020603050405020304" pitchFamily="18" charset="0"/>
                <a:cs typeface="Times New Roman" panose="02020603050405020304" pitchFamily="18" charset="0"/>
              </a:rPr>
              <a:t>Consultants for Parent Workshops - $600.00 </a:t>
            </a:r>
          </a:p>
          <a:p>
            <a:pPr>
              <a:spcBef>
                <a:spcPts val="289"/>
              </a:spcBef>
            </a:pPr>
            <a:r>
              <a:rPr lang="en-US" sz="1200" dirty="0">
                <a:solidFill>
                  <a:schemeClr val="accent3"/>
                </a:solidFill>
                <a:latin typeface="Calibri" panose="020F0502020204030204" pitchFamily="34" charset="0"/>
                <a:ea typeface="Times New Roman" panose="02020603050405020304" pitchFamily="18" charset="0"/>
                <a:cs typeface="Times New Roman" panose="02020603050405020304" pitchFamily="18" charset="0"/>
              </a:rPr>
              <a:t>Family Engagement Resources - $1936.32</a:t>
            </a:r>
            <a:endParaRPr lang="en-US" sz="1200" dirty="0">
              <a:solidFill>
                <a:schemeClr val="accent3"/>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4C1DCEF-D392-4A2F-ABFE-955D4C38D101}"/>
              </a:ext>
            </a:extLst>
          </p:cNvPr>
          <p:cNvSpPr txBox="1"/>
          <p:nvPr/>
        </p:nvSpPr>
        <p:spPr>
          <a:xfrm>
            <a:off x="2202782" y="417160"/>
            <a:ext cx="5411121" cy="307777"/>
          </a:xfrm>
          <a:prstGeom prst="rect">
            <a:avLst/>
          </a:prstGeom>
          <a:noFill/>
        </p:spPr>
        <p:txBody>
          <a:bodyPr wrap="square" rtlCol="0">
            <a:spAutoFit/>
          </a:bodyPr>
          <a:lstStyle/>
          <a:p>
            <a:r>
              <a:rPr lang="en-US" dirty="0"/>
              <a:t>A+ School’s Title I Parent &amp; Family Engagement 21-22 Budget</a:t>
            </a:r>
          </a:p>
        </p:txBody>
      </p:sp>
    </p:spTree>
    <p:extLst>
      <p:ext uri="{BB962C8B-B14F-4D97-AF65-F5344CB8AC3E}">
        <p14:creationId xmlns:p14="http://schemas.microsoft.com/office/powerpoint/2010/main" val="325007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3" name="Text Placeholder 2">
            <a:extLst>
              <a:ext uri="{FF2B5EF4-FFF2-40B4-BE49-F238E27FC236}">
                <a16:creationId xmlns:a16="http://schemas.microsoft.com/office/drawing/2014/main" id="{B8EF547B-5A09-46EA-BCBC-76572B3337AE}"/>
              </a:ext>
            </a:extLst>
          </p:cNvPr>
          <p:cNvSpPr>
            <a:spLocks noGrp="1"/>
          </p:cNvSpPr>
          <p:nvPr>
            <p:ph type="body" idx="1"/>
          </p:nvPr>
        </p:nvSpPr>
        <p:spPr>
          <a:xfrm>
            <a:off x="762000" y="1796564"/>
            <a:ext cx="3726873" cy="3129139"/>
          </a:xfrm>
        </p:spPr>
        <p:txBody>
          <a:bodyPr/>
          <a:lstStyle/>
          <a:p>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provided information on your child’s level of achievement on assessments in Reading/Language Arts, Writing, Mathematics, and Science. </a:t>
            </a:r>
          </a:p>
          <a:p>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Request and receive information on the qualifications of your child’s teacher and supplemental personnel working with your child.</a:t>
            </a:r>
          </a:p>
          <a:p>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notified of non-highly qualified or out-of-field teachers at the school. </a:t>
            </a:r>
          </a:p>
          <a:p>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informed if your child is taught by a non-highly qualified teacher for four or more consecutive weeks.</a:t>
            </a:r>
          </a:p>
          <a:p>
            <a:endParaRPr lang="en-US" dirty="0"/>
          </a:p>
        </p:txBody>
      </p:sp>
      <p:sp>
        <p:nvSpPr>
          <p:cNvPr id="4" name="Slide Number Placeholder 3">
            <a:extLst>
              <a:ext uri="{FF2B5EF4-FFF2-40B4-BE49-F238E27FC236}">
                <a16:creationId xmlns:a16="http://schemas.microsoft.com/office/drawing/2014/main" id="{BB896436-80EE-4F91-9962-552005F5A6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6" name="Rectangle 5">
            <a:extLst>
              <a:ext uri="{FF2B5EF4-FFF2-40B4-BE49-F238E27FC236}">
                <a16:creationId xmlns:a16="http://schemas.microsoft.com/office/drawing/2014/main" id="{792BEB1D-C138-426E-8B68-A5051D5B9655}"/>
              </a:ext>
            </a:extLst>
          </p:cNvPr>
          <p:cNvSpPr/>
          <p:nvPr/>
        </p:nvSpPr>
        <p:spPr>
          <a:xfrm>
            <a:off x="893700" y="1273344"/>
            <a:ext cx="4572000" cy="523220"/>
          </a:xfrm>
          <a:prstGeom prst="rect">
            <a:avLst/>
          </a:prstGeom>
        </p:spPr>
        <p:txBody>
          <a:bodyPr>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dirty="0">
              <a:solidFill>
                <a:schemeClr val="tx1">
                  <a:lumMod val="75000"/>
                </a:schemeClr>
              </a:solidFill>
            </a:endParaRPr>
          </a:p>
        </p:txBody>
      </p:sp>
      <p:pic>
        <p:nvPicPr>
          <p:cNvPr id="8" name="Picture 7">
            <a:extLst>
              <a:ext uri="{FF2B5EF4-FFF2-40B4-BE49-F238E27FC236}">
                <a16:creationId xmlns:a16="http://schemas.microsoft.com/office/drawing/2014/main" id="{27899254-4A60-4B3D-9592-5A380BD77FE6}"/>
              </a:ext>
            </a:extLst>
          </p:cNvPr>
          <p:cNvPicPr>
            <a:picLocks noChangeAspect="1"/>
          </p:cNvPicPr>
          <p:nvPr/>
        </p:nvPicPr>
        <p:blipFill>
          <a:blip r:embed="rId2"/>
          <a:stretch>
            <a:fillRect/>
          </a:stretch>
        </p:blipFill>
        <p:spPr>
          <a:xfrm>
            <a:off x="5188527" y="1531276"/>
            <a:ext cx="3220276" cy="2414970"/>
          </a:xfrm>
          <a:prstGeom prst="rect">
            <a:avLst/>
          </a:prstGeom>
        </p:spPr>
      </p:pic>
    </p:spTree>
    <p:extLst>
      <p:ext uri="{BB962C8B-B14F-4D97-AF65-F5344CB8AC3E}">
        <p14:creationId xmlns:p14="http://schemas.microsoft.com/office/powerpoint/2010/main" val="97006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802260" y="162462"/>
            <a:ext cx="6462600" cy="857400"/>
          </a:xfrm>
        </p:spPr>
        <p:txBody>
          <a:bodyPr/>
          <a:lstStyle/>
          <a:p>
            <a:r>
              <a:rPr lang="en-US" altLang="en-US" sz="2400" dirty="0">
                <a:solidFill>
                  <a:schemeClr val="tx1"/>
                </a:solidFill>
              </a:rPr>
              <a:t>Working Together for Student Success</a:t>
            </a:r>
            <a:endParaRPr lang="en-US" sz="2400" dirty="0">
              <a:solidFill>
                <a:schemeClr val="tx1"/>
              </a:solidFill>
            </a:endParaRPr>
          </a:p>
        </p:txBody>
      </p:sp>
      <p:sp>
        <p:nvSpPr>
          <p:cNvPr id="3" name="Text Placeholder 2">
            <a:extLst>
              <a:ext uri="{FF2B5EF4-FFF2-40B4-BE49-F238E27FC236}">
                <a16:creationId xmlns:a16="http://schemas.microsoft.com/office/drawing/2014/main" id="{4047A87B-31D1-4724-B5AD-5EDCF2E67038}"/>
              </a:ext>
            </a:extLst>
          </p:cNvPr>
          <p:cNvSpPr>
            <a:spLocks noGrp="1"/>
          </p:cNvSpPr>
          <p:nvPr>
            <p:ph type="body" idx="1"/>
          </p:nvPr>
        </p:nvSpPr>
        <p:spPr>
          <a:xfrm>
            <a:off x="820548" y="894697"/>
            <a:ext cx="6462600" cy="3552300"/>
          </a:xfrm>
        </p:spPr>
        <p:txBody>
          <a:bodyPr/>
          <a:lstStyle/>
          <a:p>
            <a:pPr marL="0" indent="0">
              <a:buClr>
                <a:schemeClr val="accent3"/>
              </a:buClr>
              <a:buNone/>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in our front office.</a:t>
            </a:r>
          </a:p>
          <a:p>
            <a:pPr marL="114300" indent="0">
              <a:buNone/>
            </a:pPr>
            <a:endParaRPr lang="en-US" dirty="0"/>
          </a:p>
        </p:txBody>
      </p:sp>
      <p:sp>
        <p:nvSpPr>
          <p:cNvPr id="4" name="Slide Number Placeholder 3">
            <a:extLst>
              <a:ext uri="{FF2B5EF4-FFF2-40B4-BE49-F238E27FC236}">
                <a16:creationId xmlns:a16="http://schemas.microsoft.com/office/drawing/2014/main" id="{C97B65BF-0CDC-4772-B5B3-E91097663A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pSp>
        <p:nvGrpSpPr>
          <p:cNvPr id="5" name="Google Shape;1121;p48">
            <a:extLst>
              <a:ext uri="{FF2B5EF4-FFF2-40B4-BE49-F238E27FC236}">
                <a16:creationId xmlns:a16="http://schemas.microsoft.com/office/drawing/2014/main" id="{249E88CB-52ED-4BAD-B6F6-8CD1D88F8F0B}"/>
              </a:ext>
            </a:extLst>
          </p:cNvPr>
          <p:cNvGrpSpPr/>
          <p:nvPr/>
        </p:nvGrpSpPr>
        <p:grpSpPr>
          <a:xfrm>
            <a:off x="2822448" y="2081041"/>
            <a:ext cx="3308939" cy="2567124"/>
            <a:chOff x="5926265" y="4424051"/>
            <a:chExt cx="720246" cy="720181"/>
          </a:xfrm>
        </p:grpSpPr>
        <p:sp>
          <p:nvSpPr>
            <p:cNvPr id="6" name="Google Shape;1122;p48">
              <a:extLst>
                <a:ext uri="{FF2B5EF4-FFF2-40B4-BE49-F238E27FC236}">
                  <a16:creationId xmlns:a16="http://schemas.microsoft.com/office/drawing/2014/main" id="{A7ABF7FB-7E02-4C63-89A0-4283D9FF9418}"/>
                </a:ext>
              </a:extLst>
            </p:cNvPr>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7" name="Google Shape;1123;p48">
              <a:extLst>
                <a:ext uri="{FF2B5EF4-FFF2-40B4-BE49-F238E27FC236}">
                  <a16:creationId xmlns:a16="http://schemas.microsoft.com/office/drawing/2014/main" id="{76B96400-71C4-4C7B-B739-70A9E9476991}"/>
                </a:ext>
              </a:extLst>
            </p:cNvPr>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8" name="Google Shape;1124;p48">
              <a:extLst>
                <a:ext uri="{FF2B5EF4-FFF2-40B4-BE49-F238E27FC236}">
                  <a16:creationId xmlns:a16="http://schemas.microsoft.com/office/drawing/2014/main" id="{2BF89D36-E59D-4F4C-A7E6-1EC1D2FCF48D}"/>
                </a:ext>
              </a:extLst>
            </p:cNvPr>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9" name="Google Shape;1125;p48">
              <a:extLst>
                <a:ext uri="{FF2B5EF4-FFF2-40B4-BE49-F238E27FC236}">
                  <a16:creationId xmlns:a16="http://schemas.microsoft.com/office/drawing/2014/main" id="{B1592E36-77DA-4C5C-B62F-EC7418BDEE86}"/>
                </a:ext>
              </a:extLst>
            </p:cNvPr>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sp>
        <p:nvSpPr>
          <p:cNvPr id="10" name="Rectangle 9">
            <a:extLst>
              <a:ext uri="{FF2B5EF4-FFF2-40B4-BE49-F238E27FC236}">
                <a16:creationId xmlns:a16="http://schemas.microsoft.com/office/drawing/2014/main" id="{86DE6555-8DFE-4888-8690-9E31CCCA6A42}"/>
              </a:ext>
            </a:extLst>
          </p:cNvPr>
          <p:cNvSpPr/>
          <p:nvPr/>
        </p:nvSpPr>
        <p:spPr>
          <a:xfrm>
            <a:off x="3112992" y="2363923"/>
            <a:ext cx="1261872" cy="738664"/>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p>
        </p:txBody>
      </p:sp>
      <p:sp>
        <p:nvSpPr>
          <p:cNvPr id="11" name="Rectangle 10">
            <a:extLst>
              <a:ext uri="{FF2B5EF4-FFF2-40B4-BE49-F238E27FC236}">
                <a16:creationId xmlns:a16="http://schemas.microsoft.com/office/drawing/2014/main" id="{3B86531B-498B-40A7-BEC8-1C2D66EC35AC}"/>
              </a:ext>
            </a:extLst>
          </p:cNvPr>
          <p:cNvSpPr/>
          <p:nvPr/>
        </p:nvSpPr>
        <p:spPr>
          <a:xfrm>
            <a:off x="4742688" y="2349215"/>
            <a:ext cx="1111278" cy="738664"/>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p:txBody>
      </p:sp>
      <p:sp>
        <p:nvSpPr>
          <p:cNvPr id="13" name="Rectangle 12">
            <a:extLst>
              <a:ext uri="{FF2B5EF4-FFF2-40B4-BE49-F238E27FC236}">
                <a16:creationId xmlns:a16="http://schemas.microsoft.com/office/drawing/2014/main" id="{F25F4F0C-A5FD-4A46-9B8D-C4FDC3C0F2D9}"/>
              </a:ext>
            </a:extLst>
          </p:cNvPr>
          <p:cNvSpPr/>
          <p:nvPr/>
        </p:nvSpPr>
        <p:spPr>
          <a:xfrm>
            <a:off x="3157728" y="3419948"/>
            <a:ext cx="1298640" cy="954107"/>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 Parent and Family Engagement Plan (PFEP)</a:t>
            </a:r>
          </a:p>
        </p:txBody>
      </p:sp>
      <p:sp>
        <p:nvSpPr>
          <p:cNvPr id="14" name="Rectangle 13">
            <a:extLst>
              <a:ext uri="{FF2B5EF4-FFF2-40B4-BE49-F238E27FC236}">
                <a16:creationId xmlns:a16="http://schemas.microsoft.com/office/drawing/2014/main" id="{65977F7D-52EC-4ABB-B6B2-006ECD2B9A92}"/>
              </a:ext>
            </a:extLst>
          </p:cNvPr>
          <p:cNvSpPr/>
          <p:nvPr/>
        </p:nvSpPr>
        <p:spPr>
          <a:xfrm>
            <a:off x="4742688" y="3434001"/>
            <a:ext cx="1111278" cy="954107"/>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p:txBody>
      </p:sp>
    </p:spTree>
    <p:extLst>
      <p:ext uri="{BB962C8B-B14F-4D97-AF65-F5344CB8AC3E}">
        <p14:creationId xmlns:p14="http://schemas.microsoft.com/office/powerpoint/2010/main" val="348668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1032163" y="358388"/>
            <a:ext cx="6677891" cy="8574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893625" y="1200150"/>
            <a:ext cx="3136800" cy="2640732"/>
          </a:xfrm>
        </p:spPr>
        <p:txBody>
          <a:bodyPr/>
          <a:lstStyle/>
          <a:p>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14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4219456" y="1200150"/>
            <a:ext cx="3136800" cy="2335530"/>
          </a:xfrm>
        </p:spPr>
        <p:txBody>
          <a:bodyPr/>
          <a:lstStyle/>
          <a:p>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5" name="Slide Number Placeholder 4">
            <a:extLst>
              <a:ext uri="{FF2B5EF4-FFF2-40B4-BE49-F238E27FC236}">
                <a16:creationId xmlns:a16="http://schemas.microsoft.com/office/drawing/2014/main" id="{D164F21E-811E-4AA3-BB74-64E40843BC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10" name="Star: 5 Points 9">
            <a:extLst>
              <a:ext uri="{FF2B5EF4-FFF2-40B4-BE49-F238E27FC236}">
                <a16:creationId xmlns:a16="http://schemas.microsoft.com/office/drawing/2014/main" id="{05C2EFEC-C6D0-429C-89F7-88B4A7939B84}"/>
              </a:ext>
            </a:extLst>
          </p:cNvPr>
          <p:cNvSpPr/>
          <p:nvPr/>
        </p:nvSpPr>
        <p:spPr>
          <a:xfrm>
            <a:off x="4416734" y="3362699"/>
            <a:ext cx="665018" cy="65116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4D5C6B-BE56-48D5-AE56-3A31682F7E51}"/>
              </a:ext>
            </a:extLst>
          </p:cNvPr>
          <p:cNvSpPr txBox="1"/>
          <p:nvPr/>
        </p:nvSpPr>
        <p:spPr>
          <a:xfrm>
            <a:off x="5081752" y="3840882"/>
            <a:ext cx="3359727" cy="1169551"/>
          </a:xfrm>
          <a:prstGeom prst="rect">
            <a:avLst/>
          </a:prstGeom>
          <a:noFill/>
        </p:spPr>
        <p:txBody>
          <a:bodyPr wrap="square" rtlCol="0">
            <a:spAutoFit/>
          </a:bodyPr>
          <a:lstStyle/>
          <a:p>
            <a:r>
              <a:rPr lang="en-US"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participation!</a:t>
            </a:r>
          </a:p>
          <a:p>
            <a:endParaRPr lang="en-US" dirty="0"/>
          </a:p>
        </p:txBody>
      </p:sp>
    </p:spTree>
    <p:extLst>
      <p:ext uri="{BB962C8B-B14F-4D97-AF65-F5344CB8AC3E}">
        <p14:creationId xmlns:p14="http://schemas.microsoft.com/office/powerpoint/2010/main" val="230968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E0E82E-C8E7-4BD0-8356-B29B89BDE6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6" name="Picture 5">
            <a:extLst>
              <a:ext uri="{FF2B5EF4-FFF2-40B4-BE49-F238E27FC236}">
                <a16:creationId xmlns:a16="http://schemas.microsoft.com/office/drawing/2014/main" id="{553D0433-BF36-4ED5-98BD-5303FEDDA0F2}"/>
              </a:ext>
            </a:extLst>
          </p:cNvPr>
          <p:cNvPicPr>
            <a:picLocks noChangeAspect="1"/>
          </p:cNvPicPr>
          <p:nvPr/>
        </p:nvPicPr>
        <p:blipFill>
          <a:blip r:embed="rId2"/>
          <a:stretch>
            <a:fillRect/>
          </a:stretch>
        </p:blipFill>
        <p:spPr>
          <a:xfrm>
            <a:off x="1252609" y="123548"/>
            <a:ext cx="6352092" cy="4896403"/>
          </a:xfrm>
          <a:prstGeom prst="rect">
            <a:avLst/>
          </a:prstGeom>
        </p:spPr>
      </p:pic>
    </p:spTree>
    <p:extLst>
      <p:ext uri="{BB962C8B-B14F-4D97-AF65-F5344CB8AC3E}">
        <p14:creationId xmlns:p14="http://schemas.microsoft.com/office/powerpoint/2010/main" val="3707896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endParaRPr lang="en-US" dirty="0"/>
          </a:p>
        </p:txBody>
      </p:sp>
      <p:sp>
        <p:nvSpPr>
          <p:cNvPr id="4" name="Slide Number Placeholder 3">
            <a:extLst>
              <a:ext uri="{FF2B5EF4-FFF2-40B4-BE49-F238E27FC236}">
                <a16:creationId xmlns:a16="http://schemas.microsoft.com/office/drawing/2014/main" id="{061AFB6A-C9EA-4C4F-AF77-956073ED32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07389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1E33C-DA20-4095-B5FB-9A45F2849472}"/>
              </a:ext>
            </a:extLst>
          </p:cNvPr>
          <p:cNvSpPr>
            <a:spLocks noGrp="1"/>
          </p:cNvSpPr>
          <p:nvPr>
            <p:ph type="title"/>
          </p:nvPr>
        </p:nvSpPr>
        <p:spPr/>
        <p:txBody>
          <a:bodyPr/>
          <a:lstStyle/>
          <a:p>
            <a:r>
              <a:rPr lang="en-US" dirty="0">
                <a:solidFill>
                  <a:schemeClr val="bg2"/>
                </a:solidFill>
              </a:rPr>
              <a:t>Opportunity for Two Way Communication </a:t>
            </a:r>
          </a:p>
        </p:txBody>
      </p:sp>
      <p:sp>
        <p:nvSpPr>
          <p:cNvPr id="3" name="Slide Number Placeholder 2">
            <a:extLst>
              <a:ext uri="{FF2B5EF4-FFF2-40B4-BE49-F238E27FC236}">
                <a16:creationId xmlns:a16="http://schemas.microsoft.com/office/drawing/2014/main" id="{B77C5847-A991-43EA-8A30-31D2EC747F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4" name="TextBox 3">
            <a:extLst>
              <a:ext uri="{FF2B5EF4-FFF2-40B4-BE49-F238E27FC236}">
                <a16:creationId xmlns:a16="http://schemas.microsoft.com/office/drawing/2014/main" id="{49DDBE98-D8FF-4894-BE6E-B63AD3B86603}"/>
              </a:ext>
            </a:extLst>
          </p:cNvPr>
          <p:cNvSpPr txBox="1"/>
          <p:nvPr/>
        </p:nvSpPr>
        <p:spPr>
          <a:xfrm>
            <a:off x="893700" y="1662964"/>
            <a:ext cx="3471502" cy="2400657"/>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As mentioned in the previous slide, the PFEP ensures to provide families with flexible meeting times.  </a:t>
            </a:r>
          </a:p>
          <a:p>
            <a:endParaRPr lang="en-US" dirty="0">
              <a:latin typeface="Segoe UI" panose="020B0502040204020203" pitchFamily="34" charset="0"/>
              <a:cs typeface="Segoe UI" panose="020B0502040204020203" pitchFamily="34" charset="0"/>
            </a:endParaRPr>
          </a:p>
          <a:p>
            <a:r>
              <a:rPr lang="en-US" sz="2000" dirty="0">
                <a:solidFill>
                  <a:schemeClr val="bg2"/>
                </a:solidFill>
                <a:latin typeface="Segoe UI" panose="020B0502040204020203" pitchFamily="34" charset="0"/>
                <a:cs typeface="Segoe UI" panose="020B0502040204020203" pitchFamily="34" charset="0"/>
              </a:rPr>
              <a:t>Please take a moment to scan the QR code to take a quick poll on which times work best for you. </a:t>
            </a:r>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grpSp>
        <p:nvGrpSpPr>
          <p:cNvPr id="5" name="Google Shape;322;p31">
            <a:extLst>
              <a:ext uri="{FF2B5EF4-FFF2-40B4-BE49-F238E27FC236}">
                <a16:creationId xmlns:a16="http://schemas.microsoft.com/office/drawing/2014/main" id="{91AECE0A-B5BC-4544-B299-586F0D749B75}"/>
              </a:ext>
            </a:extLst>
          </p:cNvPr>
          <p:cNvGrpSpPr/>
          <p:nvPr/>
        </p:nvGrpSpPr>
        <p:grpSpPr>
          <a:xfrm>
            <a:off x="6068219" y="358388"/>
            <a:ext cx="2119546" cy="4396359"/>
            <a:chOff x="2547150" y="238125"/>
            <a:chExt cx="2525675" cy="5238750"/>
          </a:xfrm>
        </p:grpSpPr>
        <p:sp>
          <p:nvSpPr>
            <p:cNvPr id="6" name="Google Shape;323;p31">
              <a:extLst>
                <a:ext uri="{FF2B5EF4-FFF2-40B4-BE49-F238E27FC236}">
                  <a16:creationId xmlns:a16="http://schemas.microsoft.com/office/drawing/2014/main" id="{ED0DA4E2-9AB7-4129-986D-3E69208709F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4;p31">
              <a:extLst>
                <a:ext uri="{FF2B5EF4-FFF2-40B4-BE49-F238E27FC236}">
                  <a16:creationId xmlns:a16="http://schemas.microsoft.com/office/drawing/2014/main" id="{64D9F34D-7CCD-431D-9DD6-56D12DD1C774}"/>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25;p31">
              <a:extLst>
                <a:ext uri="{FF2B5EF4-FFF2-40B4-BE49-F238E27FC236}">
                  <a16:creationId xmlns:a16="http://schemas.microsoft.com/office/drawing/2014/main" id="{8224349E-5A82-46C5-8B4D-B73486826B0A}"/>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6;p31">
              <a:extLst>
                <a:ext uri="{FF2B5EF4-FFF2-40B4-BE49-F238E27FC236}">
                  <a16:creationId xmlns:a16="http://schemas.microsoft.com/office/drawing/2014/main" id="{F017C1C1-CB3F-495C-9A2E-626B29EA5D02}"/>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descr="Qr code&#10;&#10;Description automatically generated">
            <a:extLst>
              <a:ext uri="{FF2B5EF4-FFF2-40B4-BE49-F238E27FC236}">
                <a16:creationId xmlns:a16="http://schemas.microsoft.com/office/drawing/2014/main" id="{5B5D7BBC-8130-4690-9931-AC16C3FE5018}"/>
              </a:ext>
            </a:extLst>
          </p:cNvPr>
          <p:cNvPicPr>
            <a:picLocks noChangeAspect="1"/>
          </p:cNvPicPr>
          <p:nvPr/>
        </p:nvPicPr>
        <p:blipFill>
          <a:blip r:embed="rId3"/>
          <a:stretch>
            <a:fillRect/>
          </a:stretch>
        </p:blipFill>
        <p:spPr>
          <a:xfrm>
            <a:off x="6260182" y="1320010"/>
            <a:ext cx="1734045" cy="2247900"/>
          </a:xfrm>
          <a:prstGeom prst="rect">
            <a:avLst/>
          </a:prstGeom>
        </p:spPr>
      </p:pic>
    </p:spTree>
    <p:extLst>
      <p:ext uri="{BB962C8B-B14F-4D97-AF65-F5344CB8AC3E}">
        <p14:creationId xmlns:p14="http://schemas.microsoft.com/office/powerpoint/2010/main" val="2826041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7200" dirty="0">
              <a:solidFill>
                <a:schemeClr val="accent2"/>
              </a:solidFill>
            </a:endParaRPr>
          </a:p>
          <a:p>
            <a:pPr marL="0" lvl="0" indent="0" algn="ctr" rtl="0">
              <a:spcBef>
                <a:spcPts val="0"/>
              </a:spcBef>
              <a:spcAft>
                <a:spcPts val="0"/>
              </a:spcAft>
              <a:buNone/>
            </a:pPr>
            <a:r>
              <a:rPr lang="en-US" dirty="0"/>
              <a:t>We want YOU!</a:t>
            </a:r>
            <a:endParaRPr dirty="0"/>
          </a:p>
        </p:txBody>
      </p:sp>
      <p:sp>
        <p:nvSpPr>
          <p:cNvPr id="112" name="Google Shape;112;p15"/>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Parent Advisory Council (PAC)</a:t>
            </a:r>
            <a:endParaRPr dirty="0"/>
          </a:p>
        </p:txBody>
      </p:sp>
      <p:sp>
        <p:nvSpPr>
          <p:cNvPr id="113" name="Google Shape;113;p1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p:txBody>
          <a:bodyPr/>
          <a:lstStyle/>
          <a:p>
            <a:r>
              <a:rPr lang="en-US" altLang="en-US" dirty="0">
                <a:solidFill>
                  <a:schemeClr val="tx1">
                    <a:lumMod val="75000"/>
                  </a:schemeClr>
                </a:solidFill>
              </a:rPr>
              <a:t>Parent Advisory Council (PAC)</a:t>
            </a:r>
            <a:endParaRPr lang="en-US" dirty="0">
              <a:solidFill>
                <a:schemeClr val="tx1">
                  <a:lumMod val="75000"/>
                </a:schemeClr>
              </a:solidFill>
            </a:endParaRPr>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893700" y="1740734"/>
            <a:ext cx="6462600" cy="2284012"/>
          </a:xfrm>
        </p:spPr>
        <p:txBody>
          <a:bodyPr/>
          <a:lstStyle/>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District has a Parent and Family Engagement Plan. The summary of this plan is in the Title I School &amp; Family Partnership Overview.</a:t>
            </a:r>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You may access the full plan at </a:t>
            </a:r>
            <a:r>
              <a:rPr lang="en-US" sz="1200" dirty="0">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endParaRPr lang="en-US" sz="12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 Advisory Council (PAC) is responsible for reviewing and revising the District PFEP.  </a:t>
            </a: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PAC will meet virtually or in-person with the district’s Title I Family Education Coordinator.</a:t>
            </a: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PAC meets twice a year, if you are interested in representing our school please notify, our Principal, </a:t>
            </a:r>
            <a:r>
              <a:rPr lang="en-US" sz="1200" dirty="0" err="1">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Rebeccca</a:t>
            </a: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Moore or our Parent and Family Liaison, Lori Ann </a:t>
            </a:r>
            <a:r>
              <a:rPr lang="en-US" sz="1200" dirty="0" err="1">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DiPenta</a:t>
            </a: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t>
            </a:r>
          </a:p>
          <a:p>
            <a:endParaRPr lang="en-US" dirty="0"/>
          </a:p>
        </p:txBody>
      </p:sp>
      <p:sp>
        <p:nvSpPr>
          <p:cNvPr id="4" name="Slide Number Placeholder 3">
            <a:extLst>
              <a:ext uri="{FF2B5EF4-FFF2-40B4-BE49-F238E27FC236}">
                <a16:creationId xmlns:a16="http://schemas.microsoft.com/office/drawing/2014/main" id="{DAFD36BA-DA48-46FC-899D-2594D4C97C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340905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F75-3E5B-4999-AA6E-005A9C0EE359}"/>
              </a:ext>
            </a:extLst>
          </p:cNvPr>
          <p:cNvSpPr>
            <a:spLocks noGrp="1"/>
          </p:cNvSpPr>
          <p:nvPr>
            <p:ph type="title"/>
          </p:nvPr>
        </p:nvSpPr>
        <p:spPr/>
        <p:txBody>
          <a:bodyPr/>
          <a:lstStyle/>
          <a:p>
            <a:r>
              <a:rPr lang="en-US" dirty="0">
                <a:solidFill>
                  <a:schemeClr val="tx1">
                    <a:lumMod val="75000"/>
                  </a:schemeClr>
                </a:solidFill>
              </a:rPr>
              <a:t>Accountability </a:t>
            </a:r>
          </a:p>
        </p:txBody>
      </p: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p:txBody>
          <a:bodyPr/>
          <a:lstStyle/>
          <a:p>
            <a:pPr marL="301943" lvl="1" indent="0">
              <a:buNone/>
            </a:pPr>
            <a:r>
              <a:rPr lang="en-US" altLang="en-US" sz="14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School Report Cards </a:t>
            </a:r>
          </a:p>
          <a:p>
            <a:pPr marL="301943" lvl="1" indent="0">
              <a:buNone/>
            </a:pPr>
            <a:endParaRPr lang="en-US" altLang="en-US" sz="14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School Grade and Overview</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Population and Enrollment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Academic Achievement, Growth, and Population</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English Language Learners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Graduation and Beyond</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Educator Qualifications and Equity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Long-Term Goals and Interim Progress</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Accelerated Course Enrollment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Per-Pupil Expenditures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National Data</a:t>
            </a:r>
          </a:p>
          <a:p>
            <a:pPr lvl="1"/>
            <a:endParaRPr lang="en-US" alt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301943" lvl="1" indent="0">
              <a:buNone/>
            </a:pPr>
            <a:r>
              <a:rPr lang="en-US" alt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rPr>
              <a:t>Available online at </a:t>
            </a:r>
            <a:r>
              <a:rPr lang="en-US" sz="1400" dirty="0">
                <a:hlinkClick r:id="rId2"/>
              </a:rPr>
              <a:t>https://edudata.fldoe.org/</a:t>
            </a:r>
            <a:r>
              <a:rPr lang="en-US" alt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rPr>
              <a:t>or Front Office </a:t>
            </a:r>
          </a:p>
          <a:p>
            <a:endParaRPr lang="en-US" dirty="0"/>
          </a:p>
        </p:txBody>
      </p:sp>
      <p:sp>
        <p:nvSpPr>
          <p:cNvPr id="4" name="Slide Number Placeholder 3">
            <a:extLst>
              <a:ext uri="{FF2B5EF4-FFF2-40B4-BE49-F238E27FC236}">
                <a16:creationId xmlns:a16="http://schemas.microsoft.com/office/drawing/2014/main" id="{4ECECAAD-40EC-4BB2-BD2C-5F687F8DB4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55781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5375-4103-4325-9325-939C77E069C0}"/>
              </a:ext>
            </a:extLst>
          </p:cNvPr>
          <p:cNvSpPr>
            <a:spLocks noGrp="1"/>
          </p:cNvSpPr>
          <p:nvPr>
            <p:ph type="title"/>
          </p:nvPr>
        </p:nvSpPr>
        <p:spPr>
          <a:xfrm>
            <a:off x="355600" y="358387"/>
            <a:ext cx="5063067" cy="4338546"/>
          </a:xfrm>
        </p:spPr>
        <p:txBody>
          <a:bodyPr/>
          <a:lstStyle/>
          <a:p>
            <a:r>
              <a:rPr lang="en-US" sz="4000" dirty="0">
                <a:solidFill>
                  <a:schemeClr val="tx1">
                    <a:lumMod val="75000"/>
                  </a:schemeClr>
                </a:solidFill>
                <a:latin typeface="Snap ITC" panose="04040A07060A02020202" pitchFamily="82" charset="0"/>
              </a:rPr>
              <a:t>Welcome</a:t>
            </a:r>
            <a:br>
              <a:rPr lang="en-US" dirty="0">
                <a:solidFill>
                  <a:schemeClr val="tx1">
                    <a:lumMod val="75000"/>
                  </a:schemeClr>
                </a:solidFill>
              </a:rPr>
            </a:br>
            <a:r>
              <a:rPr lang="en-US" dirty="0">
                <a:solidFill>
                  <a:schemeClr val="tx1">
                    <a:lumMod val="75000"/>
                  </a:schemeClr>
                </a:solidFill>
              </a:rPr>
              <a:t>Please take a moment to scan the QR Code and let us know that you are here. </a:t>
            </a:r>
            <a:br>
              <a:rPr lang="en-US" dirty="0">
                <a:solidFill>
                  <a:schemeClr val="tx1">
                    <a:lumMod val="75000"/>
                  </a:schemeClr>
                </a:solidFill>
              </a:rPr>
            </a:br>
            <a:br>
              <a:rPr lang="en-US" dirty="0">
                <a:solidFill>
                  <a:schemeClr val="tx1">
                    <a:lumMod val="75000"/>
                  </a:schemeClr>
                </a:solidFill>
              </a:rPr>
            </a:br>
            <a:r>
              <a:rPr lang="en-US" sz="2800" dirty="0">
                <a:solidFill>
                  <a:schemeClr val="tx1">
                    <a:lumMod val="75000"/>
                  </a:schemeClr>
                </a:solidFill>
              </a:rPr>
              <a:t>Please use your child’s </a:t>
            </a:r>
            <a:br>
              <a:rPr lang="en-US" sz="2800" dirty="0">
                <a:solidFill>
                  <a:schemeClr val="tx1">
                    <a:lumMod val="75000"/>
                  </a:schemeClr>
                </a:solidFill>
              </a:rPr>
            </a:br>
            <a:r>
              <a:rPr lang="en-US" sz="2800" dirty="0">
                <a:solidFill>
                  <a:schemeClr val="accent3"/>
                </a:solidFill>
              </a:rPr>
              <a:t>R2.D2 </a:t>
            </a:r>
            <a:r>
              <a:rPr lang="en-US" sz="2800" dirty="0">
                <a:solidFill>
                  <a:schemeClr val="tx1">
                    <a:lumMod val="75000"/>
                  </a:schemeClr>
                </a:solidFill>
              </a:rPr>
              <a:t>user name &amp; </a:t>
            </a:r>
            <a:br>
              <a:rPr lang="en-US" sz="2800" dirty="0">
                <a:solidFill>
                  <a:schemeClr val="tx1">
                    <a:lumMod val="75000"/>
                  </a:schemeClr>
                </a:solidFill>
              </a:rPr>
            </a:br>
            <a:r>
              <a:rPr lang="en-US" sz="2800" dirty="0">
                <a:solidFill>
                  <a:schemeClr val="accent1"/>
                </a:solidFill>
              </a:rPr>
              <a:t>s.000000 </a:t>
            </a:r>
            <a:r>
              <a:rPr lang="en-US" sz="2800" dirty="0">
                <a:solidFill>
                  <a:schemeClr val="tx1">
                    <a:lumMod val="75000"/>
                  </a:schemeClr>
                </a:solidFill>
              </a:rPr>
              <a:t>password</a:t>
            </a:r>
            <a:endParaRPr lang="en-US" dirty="0">
              <a:solidFill>
                <a:schemeClr val="tx1">
                  <a:lumMod val="75000"/>
                </a:schemeClr>
              </a:solidFill>
            </a:endParaRPr>
          </a:p>
        </p:txBody>
      </p:sp>
      <p:sp>
        <p:nvSpPr>
          <p:cNvPr id="4" name="Slide Number Placeholder 3">
            <a:extLst>
              <a:ext uri="{FF2B5EF4-FFF2-40B4-BE49-F238E27FC236}">
                <a16:creationId xmlns:a16="http://schemas.microsoft.com/office/drawing/2014/main" id="{341F61ED-9527-4D91-9421-6BF1CDC6A9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5" name="Picture 4" descr="Qr code&#10;&#10;Description automatically generated">
            <a:extLst>
              <a:ext uri="{FF2B5EF4-FFF2-40B4-BE49-F238E27FC236}">
                <a16:creationId xmlns:a16="http://schemas.microsoft.com/office/drawing/2014/main" id="{ACB3FF8F-D344-426C-BF85-FC7783559E71}"/>
              </a:ext>
            </a:extLst>
          </p:cNvPr>
          <p:cNvPicPr>
            <a:picLocks noChangeAspect="1"/>
          </p:cNvPicPr>
          <p:nvPr/>
        </p:nvPicPr>
        <p:blipFill>
          <a:blip r:embed="rId3"/>
          <a:stretch>
            <a:fillRect/>
          </a:stretch>
        </p:blipFill>
        <p:spPr>
          <a:xfrm>
            <a:off x="5788536" y="1058333"/>
            <a:ext cx="2334918" cy="3026833"/>
          </a:xfrm>
          <a:prstGeom prst="rect">
            <a:avLst/>
          </a:prstGeom>
        </p:spPr>
      </p:pic>
    </p:spTree>
    <p:extLst>
      <p:ext uri="{BB962C8B-B14F-4D97-AF65-F5344CB8AC3E}">
        <p14:creationId xmlns:p14="http://schemas.microsoft.com/office/powerpoint/2010/main" val="389747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9498-C89F-4B40-951E-FAC4505E71BA}"/>
              </a:ext>
            </a:extLst>
          </p:cNvPr>
          <p:cNvSpPr>
            <a:spLocks noGrp="1"/>
          </p:cNvSpPr>
          <p:nvPr>
            <p:ph type="title"/>
          </p:nvPr>
        </p:nvSpPr>
        <p:spPr/>
        <p:txBody>
          <a:bodyPr/>
          <a:lstStyle/>
          <a:p>
            <a:r>
              <a:rPr lang="en-US" sz="1800" dirty="0">
                <a:solidFill>
                  <a:srgbClr val="201F1E"/>
                </a:solidFill>
                <a:latin typeface="Calibri" panose="020F0502020204030204" pitchFamily="34" charset="0"/>
              </a:rPr>
              <a:t>Visit to find district and school grades, </a:t>
            </a:r>
            <a:r>
              <a:rPr lang="en-US" sz="1800" dirty="0" err="1">
                <a:solidFill>
                  <a:srgbClr val="0070C0"/>
                </a:solidFill>
                <a:latin typeface="Calibri" panose="020F0502020204030204" pitchFamily="34" charset="0"/>
              </a:rPr>
              <a:t>EduData</a:t>
            </a:r>
            <a:r>
              <a:rPr lang="en-US" sz="1800" dirty="0">
                <a:solidFill>
                  <a:srgbClr val="0070C0"/>
                </a:solidFill>
                <a:latin typeface="Calibri" panose="020F0502020204030204" pitchFamily="34" charset="0"/>
              </a:rPr>
              <a:t> Portal</a:t>
            </a:r>
            <a:endParaRPr lang="en-US" sz="1800" dirty="0"/>
          </a:p>
        </p:txBody>
      </p:sp>
      <p:sp>
        <p:nvSpPr>
          <p:cNvPr id="4" name="Slide Number Placeholder 3">
            <a:extLst>
              <a:ext uri="{FF2B5EF4-FFF2-40B4-BE49-F238E27FC236}">
                <a16:creationId xmlns:a16="http://schemas.microsoft.com/office/drawing/2014/main" id="{A8AF0C72-7D9B-4E79-9947-022F8D6526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5" name="Picture 4">
            <a:extLst>
              <a:ext uri="{FF2B5EF4-FFF2-40B4-BE49-F238E27FC236}">
                <a16:creationId xmlns:a16="http://schemas.microsoft.com/office/drawing/2014/main" id="{DD9A89EC-AB3D-4719-B125-D2A95C1C5F48}"/>
              </a:ext>
            </a:extLst>
          </p:cNvPr>
          <p:cNvPicPr>
            <a:picLocks noChangeAspect="1"/>
          </p:cNvPicPr>
          <p:nvPr/>
        </p:nvPicPr>
        <p:blipFill>
          <a:blip r:embed="rId3"/>
          <a:stretch>
            <a:fillRect/>
          </a:stretch>
        </p:blipFill>
        <p:spPr>
          <a:xfrm>
            <a:off x="1087581" y="1419617"/>
            <a:ext cx="6735213" cy="3277316"/>
          </a:xfrm>
          <a:prstGeom prst="rect">
            <a:avLst/>
          </a:prstGeom>
        </p:spPr>
      </p:pic>
    </p:spTree>
    <p:extLst>
      <p:ext uri="{BB962C8B-B14F-4D97-AF65-F5344CB8AC3E}">
        <p14:creationId xmlns:p14="http://schemas.microsoft.com/office/powerpoint/2010/main" val="4053144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893700" y="434588"/>
            <a:ext cx="7628100" cy="857400"/>
          </a:xfrm>
          <a:prstGeom prst="rect">
            <a:avLst/>
          </a:prstGeom>
        </p:spPr>
        <p:txBody>
          <a:bodyPr spcFirstLastPara="1" wrap="square" lIns="91425" tIns="91425" rIns="91425" bIns="91425" anchor="b" anchorCtr="0">
            <a:noAutofit/>
          </a:bodyPr>
          <a:lstStyle/>
          <a:p>
            <a:pPr lvl="0"/>
            <a:r>
              <a:rPr lang="en-US" dirty="0">
                <a:solidFill>
                  <a:schemeClr val="tx1">
                    <a:lumMod val="75000"/>
                  </a:schemeClr>
                </a:solidFill>
              </a:rPr>
              <a:t>Florida Standards</a:t>
            </a:r>
            <a:endParaRPr dirty="0">
              <a:solidFill>
                <a:schemeClr val="tx1">
                  <a:lumMod val="75000"/>
                </a:schemeClr>
              </a:solidFill>
            </a:endParaRPr>
          </a:p>
        </p:txBody>
      </p:sp>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pic>
        <p:nvPicPr>
          <p:cNvPr id="7" name="Picture 2" descr="FL DOE Logo">
            <a:extLst>
              <a:ext uri="{FF2B5EF4-FFF2-40B4-BE49-F238E27FC236}">
                <a16:creationId xmlns:a16="http://schemas.microsoft.com/office/drawing/2014/main" id="{3E9CC5EE-7C84-400D-835A-FE11E76D328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7981" y="4154555"/>
            <a:ext cx="2119747" cy="6063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F90F19F-24A5-4B2E-BB97-1E331F5EF2EE}"/>
              </a:ext>
            </a:extLst>
          </p:cNvPr>
          <p:cNvSpPr/>
          <p:nvPr/>
        </p:nvSpPr>
        <p:spPr>
          <a:xfrm>
            <a:off x="1336963" y="1551842"/>
            <a:ext cx="6179127" cy="2308324"/>
          </a:xfrm>
          <a:prstGeom prst="rect">
            <a:avLst/>
          </a:prstGeom>
        </p:spPr>
        <p:txBody>
          <a:bodyPr wrap="square">
            <a:spAutoFit/>
          </a:bodyPr>
          <a:lstStyle/>
          <a:p>
            <a:pPr lvl="1"/>
            <a:r>
              <a:rPr lang="en-US" sz="16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Florida’s academic content standards establish high expectations for all students.</a:t>
            </a:r>
          </a:p>
          <a:p>
            <a:pPr lvl="1"/>
            <a:endParaRPr lang="en-US" sz="16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pPr lvl="1"/>
            <a:r>
              <a:rPr lang="en-US" sz="16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Florida Standards identify what your child needs to know and be able to do in all content areas. You may read more information by visiting </a:t>
            </a:r>
            <a:r>
              <a:rPr lang="en-US" sz="1600" dirty="0">
                <a:solidFill>
                  <a:srgbClr val="0070C0"/>
                </a:solidFill>
                <a:latin typeface="Nirmala UI" panose="020B0502040204020203" pitchFamily="34" charset="0"/>
                <a:ea typeface="Nirmala UI" panose="020B0502040204020203" pitchFamily="34" charset="0"/>
                <a:cs typeface="Nirmala UI" panose="020B0502040204020203" pitchFamily="34" charset="0"/>
              </a:rPr>
              <a:t>fldoe.org/academic/standards/.</a:t>
            </a:r>
          </a:p>
          <a:p>
            <a:pPr lvl="1"/>
            <a:endParaRPr lang="en-US" sz="16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lvl="1"/>
            <a:r>
              <a:rPr lang="en-US" sz="16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Also, your child’s teacher will be able to explain the standards for your child’s grade level.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idx="4294967295"/>
          </p:nvPr>
        </p:nvSpPr>
        <p:spPr>
          <a:xfrm>
            <a:off x="916025" y="440344"/>
            <a:ext cx="5727230" cy="1159800"/>
          </a:xfrm>
          <a:prstGeom prst="rect">
            <a:avLst/>
          </a:prstGeom>
        </p:spPr>
        <p:txBody>
          <a:bodyPr spcFirstLastPara="1" wrap="square" lIns="91425" tIns="91425" rIns="91425" bIns="91425" anchor="b" anchorCtr="0">
            <a:noAutofit/>
          </a:bodyPr>
          <a:lstStyle/>
          <a:p>
            <a:pPr lvl="0"/>
            <a:r>
              <a:rPr lang="en-US" altLang="en-US" sz="2800" dirty="0">
                <a:solidFill>
                  <a:schemeClr val="tx1">
                    <a:lumMod val="75000"/>
                  </a:schemeClr>
                </a:solidFill>
              </a:rPr>
              <a:t>Florida Standards Assessment</a:t>
            </a:r>
            <a:br>
              <a:rPr lang="en-US" altLang="en-US" sz="2800" dirty="0">
                <a:solidFill>
                  <a:schemeClr val="tx1">
                    <a:lumMod val="75000"/>
                  </a:schemeClr>
                </a:solidFill>
              </a:rPr>
            </a:br>
            <a:r>
              <a:rPr lang="en-US" altLang="en-US" sz="2800" dirty="0">
                <a:solidFill>
                  <a:schemeClr val="tx1">
                    <a:lumMod val="75000"/>
                  </a:schemeClr>
                </a:solidFill>
              </a:rPr>
              <a:t>(FSA)</a:t>
            </a:r>
            <a:endParaRPr sz="2800" dirty="0">
              <a:solidFill>
                <a:schemeClr val="tx1">
                  <a:lumMod val="75000"/>
                </a:schemeClr>
              </a:solidFill>
            </a:endParaRPr>
          </a:p>
        </p:txBody>
      </p:sp>
      <p:sp>
        <p:nvSpPr>
          <p:cNvPr id="104" name="Google Shape;104;p14"/>
          <p:cNvSpPr txBox="1">
            <a:spLocks noGrp="1"/>
          </p:cNvSpPr>
          <p:nvPr>
            <p:ph type="body" idx="4294967295"/>
          </p:nvPr>
        </p:nvSpPr>
        <p:spPr>
          <a:xfrm>
            <a:off x="916025" y="1932929"/>
            <a:ext cx="5561100" cy="1995600"/>
          </a:xfrm>
          <a:prstGeom prst="rect">
            <a:avLst/>
          </a:prstGeom>
        </p:spPr>
        <p:txBody>
          <a:bodyPr spcFirstLastPara="1" wrap="square" lIns="91425" tIns="91425" rIns="91425" bIns="91425" anchor="t" anchorCtr="0">
            <a:noAutofit/>
          </a:bodyPr>
          <a:lstStyle/>
          <a:p>
            <a:r>
              <a:rPr lang="en-US" sz="1400" dirty="0">
                <a:solidFill>
                  <a:schemeClr val="tx1"/>
                </a:solidFill>
              </a:rPr>
              <a:t>Fall Assessment- </a:t>
            </a:r>
          </a:p>
          <a:p>
            <a:pPr marL="0" indent="0">
              <a:buNone/>
            </a:pPr>
            <a:r>
              <a:rPr lang="en-US" sz="1400" dirty="0">
                <a:solidFill>
                  <a:schemeClr val="tx1"/>
                </a:solidFill>
              </a:rPr>
              <a:t>	FLKRS (Florida Kindergarten Readiness Assessment)</a:t>
            </a:r>
          </a:p>
          <a:p>
            <a:pPr marL="0" indent="0">
              <a:buNone/>
            </a:pPr>
            <a:endParaRPr lang="en-US" sz="1400" dirty="0">
              <a:solidFill>
                <a:schemeClr val="tx1"/>
              </a:solidFill>
            </a:endParaRPr>
          </a:p>
          <a:p>
            <a:r>
              <a:rPr lang="en-US" sz="1400" dirty="0">
                <a:solidFill>
                  <a:schemeClr val="tx1"/>
                </a:solidFill>
              </a:rPr>
              <a:t>Spring Assessments- </a:t>
            </a:r>
          </a:p>
          <a:p>
            <a:pPr marL="0" indent="0">
              <a:buNone/>
            </a:pPr>
            <a:r>
              <a:rPr lang="en-US" sz="1400" dirty="0">
                <a:solidFill>
                  <a:schemeClr val="tx1"/>
                </a:solidFill>
              </a:rPr>
              <a:t>	ELA Gr 3-10</a:t>
            </a:r>
          </a:p>
          <a:p>
            <a:pPr marL="0" indent="0">
              <a:buNone/>
            </a:pPr>
            <a:r>
              <a:rPr lang="en-US" sz="1400" dirty="0">
                <a:solidFill>
                  <a:schemeClr val="tx1"/>
                </a:solidFill>
              </a:rPr>
              <a:t>	Math Gr 3-8</a:t>
            </a:r>
          </a:p>
          <a:p>
            <a:pPr marL="0" indent="0">
              <a:buNone/>
            </a:pPr>
            <a:r>
              <a:rPr lang="en-US" sz="1400" dirty="0">
                <a:solidFill>
                  <a:schemeClr val="tx1"/>
                </a:solidFill>
              </a:rPr>
              <a:t>	Science Grs 5 and 8</a:t>
            </a:r>
          </a:p>
          <a:p>
            <a:pPr marL="0" lvl="0" indent="0" algn="l" rtl="0">
              <a:spcBef>
                <a:spcPts val="600"/>
              </a:spcBef>
              <a:spcAft>
                <a:spcPts val="0"/>
              </a:spcAft>
              <a:buNone/>
            </a:pPr>
            <a:endParaRPr sz="2400" dirty="0"/>
          </a:p>
        </p:txBody>
      </p:sp>
      <p:sp>
        <p:nvSpPr>
          <p:cNvPr id="106" name="Google Shape;106;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pic>
        <p:nvPicPr>
          <p:cNvPr id="3" name="Picture 2">
            <a:extLst>
              <a:ext uri="{FF2B5EF4-FFF2-40B4-BE49-F238E27FC236}">
                <a16:creationId xmlns:a16="http://schemas.microsoft.com/office/drawing/2014/main" id="{0BC9FCE0-6F4B-471C-A934-618A7DF5081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69329" y="1"/>
            <a:ext cx="2074671" cy="505892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1607126" y="1987338"/>
            <a:ext cx="5795029" cy="2210468"/>
          </a:xfrm>
        </p:spPr>
        <p:txBody>
          <a:bodyPr>
            <a:normAutofit fontScale="92500"/>
          </a:bodyPr>
          <a:lstStyle/>
          <a:p>
            <a:pPr marL="0" indent="0">
              <a:buNone/>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dirty="0">
                <a:hlinkClick r:id="rId3"/>
              </a:rPr>
              <a:t>http://www.fldoe.org/standardsreview/</a:t>
            </a:r>
            <a:endParaRPr lang="en-US" dirty="0"/>
          </a:p>
          <a:p>
            <a:endParaRPr lang="en-US" dirty="0"/>
          </a:p>
          <a:p>
            <a:endParaRPr lang="en-US"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43000" y="0"/>
            <a:ext cx="6858000" cy="168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533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0" y="0"/>
            <a:ext cx="6858000" cy="1684706"/>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675CE684-CBBA-497B-89A5-E836D56A85E9}"/>
              </a:ext>
            </a:extLst>
          </p:cNvPr>
          <p:cNvPicPr>
            <a:picLocks noGrp="1" noChangeAspect="1"/>
          </p:cNvPicPr>
          <p:nvPr>
            <p:ph idx="1"/>
          </p:nvPr>
        </p:nvPicPr>
        <p:blipFill>
          <a:blip r:embed="rId4"/>
          <a:stretch>
            <a:fillRect/>
          </a:stretch>
        </p:blipFill>
        <p:spPr>
          <a:xfrm>
            <a:off x="2003259" y="1873856"/>
            <a:ext cx="5323973" cy="2872602"/>
          </a:xfrm>
          <a:prstGeom prst="rect">
            <a:avLst/>
          </a:prstGeom>
        </p:spPr>
      </p:pic>
      <p:pic>
        <p:nvPicPr>
          <p:cNvPr id="9" name="Picture 8">
            <a:extLst>
              <a:ext uri="{FF2B5EF4-FFF2-40B4-BE49-F238E27FC236}">
                <a16:creationId xmlns:a16="http://schemas.microsoft.com/office/drawing/2014/main" id="{ECF61EAA-E24D-4AA6-A14F-A84BF91FE75D}"/>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0541189">
            <a:off x="1410092" y="626250"/>
            <a:ext cx="2182103" cy="1134085"/>
          </a:xfrm>
          <a:prstGeom prst="rect">
            <a:avLst/>
          </a:prstGeom>
        </p:spPr>
      </p:pic>
    </p:spTree>
    <p:extLst>
      <p:ext uri="{BB962C8B-B14F-4D97-AF65-F5344CB8AC3E}">
        <p14:creationId xmlns:p14="http://schemas.microsoft.com/office/powerpoint/2010/main" val="2963212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0" name="Google Shape;220;p26"/>
          <p:cNvSpPr txBox="1">
            <a:spLocks noGrp="1"/>
          </p:cNvSpPr>
          <p:nvPr>
            <p:ph type="ctrTitle" idx="4294967295"/>
          </p:nvPr>
        </p:nvSpPr>
        <p:spPr>
          <a:xfrm>
            <a:off x="940350" y="2160788"/>
            <a:ext cx="6444600" cy="822000"/>
          </a:xfrm>
          <a:prstGeom prst="rect">
            <a:avLst/>
          </a:prstGeom>
        </p:spPr>
        <p:txBody>
          <a:bodyPr spcFirstLastPara="1" wrap="square" lIns="91425" tIns="91425" rIns="91425" bIns="91425" anchor="b" anchorCtr="0">
            <a:noAutofit/>
          </a:bodyPr>
          <a:lstStyle/>
          <a:p>
            <a:pPr lvl="0"/>
            <a:r>
              <a:rPr lang="en-US" altLang="en-US" sz="4000" dirty="0">
                <a:solidFill>
                  <a:schemeClr val="tx1"/>
                </a:solidFill>
              </a:rPr>
              <a:t>Working Together for Student Success</a:t>
            </a:r>
            <a:endParaRPr sz="4000" b="1" dirty="0">
              <a:solidFill>
                <a:schemeClr val="tx1"/>
              </a:solidFill>
              <a:latin typeface="Lato"/>
              <a:ea typeface="Lato"/>
              <a:cs typeface="Lato"/>
              <a:sym typeface="Lato"/>
            </a:endParaRPr>
          </a:p>
        </p:txBody>
      </p:sp>
      <p:sp>
        <p:nvSpPr>
          <p:cNvPr id="221" name="Google Shape;221;p26"/>
          <p:cNvSpPr txBox="1">
            <a:spLocks noGrp="1"/>
          </p:cNvSpPr>
          <p:nvPr>
            <p:ph type="subTitle" idx="4294967295"/>
          </p:nvPr>
        </p:nvSpPr>
        <p:spPr>
          <a:xfrm>
            <a:off x="940350" y="3011512"/>
            <a:ext cx="6444600" cy="784800"/>
          </a:xfrm>
          <a:prstGeom prst="rect">
            <a:avLst/>
          </a:prstGeom>
        </p:spPr>
        <p:txBody>
          <a:bodyPr spcFirstLastPara="1" wrap="square" lIns="91425" tIns="91425" rIns="91425" bIns="91425" anchor="t" anchorCtr="0">
            <a:noAutofit/>
          </a:bodyPr>
          <a:lstStyle/>
          <a:p>
            <a:pPr marL="0" indent="0">
              <a:lnSpc>
                <a:spcPct val="90000"/>
              </a:lnSpc>
              <a:buNone/>
            </a:pPr>
            <a:r>
              <a:rPr lang="en-US" altLang="en-US" dirty="0">
                <a:solidFill>
                  <a:schemeClr val="accent1"/>
                </a:solidFill>
                <a:latin typeface="Nirmala UI Semilight" panose="020B0402040204020203" pitchFamily="34" charset="0"/>
                <a:ea typeface="Nirmala UI Semilight" panose="020B0402040204020203" pitchFamily="34" charset="0"/>
                <a:cs typeface="Nirmala UI Semilight" panose="020B0402040204020203" pitchFamily="34" charset="0"/>
              </a:rPr>
              <a:t>Please join us…</a:t>
            </a:r>
          </a:p>
          <a:p>
            <a:pPr>
              <a:lnSpc>
                <a:spcPct val="90000"/>
              </a:lnSpc>
            </a:pPr>
            <a:endPar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nSpc>
                <a:spcPct val="90000"/>
              </a:lnSpc>
              <a:buNone/>
            </a:pP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Our first SAC meeting will be held Monday, September 14</a:t>
            </a:r>
            <a:r>
              <a:rPr lang="en-US" altLang="en-US" baseline="30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th</a:t>
            </a: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via Zoom ….</a:t>
            </a:r>
          </a:p>
          <a:p>
            <a:pPr marL="0" lvl="0" indent="0" algn="l" rtl="0">
              <a:spcBef>
                <a:spcPts val="600"/>
              </a:spcBef>
              <a:spcAft>
                <a:spcPts val="0"/>
              </a:spcAft>
              <a:buNone/>
            </a:pPr>
            <a:endParaRPr sz="2400" dirty="0">
              <a:solidFill>
                <a:schemeClr val="lt1"/>
              </a:solidFill>
            </a:endParaRPr>
          </a:p>
        </p:txBody>
      </p:sp>
      <p:sp>
        <p:nvSpPr>
          <p:cNvPr id="222" name="Google Shape;222;p26"/>
          <p:cNvSpPr/>
          <p:nvPr/>
        </p:nvSpPr>
        <p:spPr>
          <a:xfrm>
            <a:off x="0" y="2008388"/>
            <a:ext cx="940500" cy="668700"/>
          </a:xfrm>
          <a:prstGeom prst="rightArrow">
            <a:avLst>
              <a:gd name="adj1" fmla="val 61815"/>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pic>
        <p:nvPicPr>
          <p:cNvPr id="6" name="Picture 5">
            <a:extLst>
              <a:ext uri="{FF2B5EF4-FFF2-40B4-BE49-F238E27FC236}">
                <a16:creationId xmlns:a16="http://schemas.microsoft.com/office/drawing/2014/main" id="{A016998D-D089-4E2C-99D2-513C6BA2392C}"/>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624484">
            <a:off x="6841625" y="891621"/>
            <a:ext cx="1556060" cy="15560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1198418" y="1281545"/>
            <a:ext cx="1909718"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i="0" dirty="0">
                <a:solidFill>
                  <a:schemeClr val="tx1"/>
                </a:solidFill>
              </a:rPr>
              <a:t>Next Steps</a:t>
            </a:r>
            <a:endParaRPr i="0" dirty="0">
              <a:solidFill>
                <a:schemeClr val="tx1"/>
              </a:solidFill>
            </a:endParaRPr>
          </a:p>
        </p:txBody>
      </p:sp>
      <p:sp>
        <p:nvSpPr>
          <p:cNvPr id="255" name="Google Shape;255;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grpSp>
        <p:nvGrpSpPr>
          <p:cNvPr id="20" name="Google Shape;1070;p43">
            <a:extLst>
              <a:ext uri="{FF2B5EF4-FFF2-40B4-BE49-F238E27FC236}">
                <a16:creationId xmlns:a16="http://schemas.microsoft.com/office/drawing/2014/main" id="{B19B9273-42A9-480F-BBA0-E33695559D88}"/>
              </a:ext>
            </a:extLst>
          </p:cNvPr>
          <p:cNvGrpSpPr/>
          <p:nvPr/>
        </p:nvGrpSpPr>
        <p:grpSpPr>
          <a:xfrm>
            <a:off x="3108136" y="1248037"/>
            <a:ext cx="3636818" cy="2837006"/>
            <a:chOff x="557511" y="3212204"/>
            <a:chExt cx="719836" cy="722871"/>
          </a:xfrm>
        </p:grpSpPr>
        <p:sp>
          <p:nvSpPr>
            <p:cNvPr id="21" name="Google Shape;1071;p43">
              <a:extLst>
                <a:ext uri="{FF2B5EF4-FFF2-40B4-BE49-F238E27FC236}">
                  <a16:creationId xmlns:a16="http://schemas.microsoft.com/office/drawing/2014/main" id="{1709AA47-AE33-451B-91EC-600B03F6E737}"/>
                </a:ext>
              </a:extLst>
            </p:cNvPr>
            <p:cNvSpPr/>
            <p:nvPr/>
          </p:nvSpPr>
          <p:spPr>
            <a:xfrm>
              <a:off x="557511" y="3212204"/>
              <a:ext cx="445612" cy="361436"/>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lang="en-US"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n-US"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endParaRPr>
            </a:p>
            <a:p>
              <a:pPr marL="0" marR="0" lvl="0" indent="0" algn="l" rtl="0">
                <a:lnSpc>
                  <a:spcPct val="100000"/>
                </a:lnSpc>
                <a:spcBef>
                  <a:spcPts val="0"/>
                </a:spcBef>
                <a:spcAft>
                  <a:spcPts val="0"/>
                </a:spcAft>
                <a:buClr>
                  <a:schemeClr val="dk1"/>
                </a:buClr>
                <a:buSzPts val="1400"/>
                <a:buFont typeface="Calibri"/>
                <a:buNone/>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We </a:t>
              </a:r>
              <a:r>
                <a:rPr lang="en-US" sz="1400" b="0" i="0" u="none" strike="noStrike" cap="none"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encourage you to…</a:t>
              </a:r>
              <a:endParaRPr sz="1400" b="0" i="0" u="none" strike="noStrike" cap="none"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endParaRPr>
            </a:p>
          </p:txBody>
        </p:sp>
        <p:sp>
          <p:nvSpPr>
            <p:cNvPr id="22" name="Google Shape;1072;p43">
              <a:extLst>
                <a:ext uri="{FF2B5EF4-FFF2-40B4-BE49-F238E27FC236}">
                  <a16:creationId xmlns:a16="http://schemas.microsoft.com/office/drawing/2014/main" id="{CEDB384A-EE68-4BA8-BF03-E2F22FB4CEF6}"/>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073;p43">
              <a:extLst>
                <a:ext uri="{FF2B5EF4-FFF2-40B4-BE49-F238E27FC236}">
                  <a16:creationId xmlns:a16="http://schemas.microsoft.com/office/drawing/2014/main" id="{C0790EFB-BE34-4EFD-A473-8C52120843F8}"/>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lang="en-US" sz="1400" b="0" i="0" u="none" strike="noStrike" cap="none" dirty="0">
                <a:solidFill>
                  <a:schemeClr val="dk1"/>
                </a:solidFill>
                <a:latin typeface="Calibri"/>
                <a:ea typeface="Calibri"/>
                <a:cs typeface="Calibri"/>
                <a:sym typeface="Calibri"/>
              </a:endParaRPr>
            </a:p>
            <a:p>
              <a:pPr>
                <a:buClr>
                  <a:schemeClr val="dk1"/>
                </a:buClr>
                <a:buSzPts val="1400"/>
              </a:pPr>
              <a:endParaRPr lang="en-US"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Clr>
                  <a:schemeClr val="dk1"/>
                </a:buClr>
                <a:buSzPts val="1400"/>
              </a:pPr>
              <a:r>
                <a:rPr lang="en-US"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Communicate with the teachers and other staff </a:t>
              </a:r>
            </a:p>
            <a:p>
              <a:pPr>
                <a:buClr>
                  <a:schemeClr val="dk1"/>
                </a:buClr>
                <a:buSzPts val="1400"/>
              </a:pPr>
              <a:r>
                <a:rPr lang="en-US"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regularly</a:t>
              </a:r>
            </a:p>
            <a:p>
              <a:pPr marL="0" marR="0" lvl="0" indent="0" algn="l" rtl="0">
                <a:lnSpc>
                  <a:spcPct val="100000"/>
                </a:lnSpc>
                <a:spcBef>
                  <a:spcPts val="0"/>
                </a:spcBef>
                <a:spcAft>
                  <a:spcPts val="0"/>
                </a:spcAft>
                <a:buClr>
                  <a:schemeClr val="dk1"/>
                </a:buClr>
                <a:buSzPts val="1400"/>
                <a:buFont typeface="Calibri"/>
                <a:buNone/>
              </a:pPr>
              <a:endParaRPr lang="en-US" dirty="0">
                <a:solidFill>
                  <a:schemeClr val="dk1"/>
                </a:solidFill>
                <a:latin typeface="Calibri"/>
                <a:ea typeface="Calibri"/>
                <a:cs typeface="Calibri"/>
                <a:sym typeface="Calibri"/>
              </a:endParaRPr>
            </a:p>
          </p:txBody>
        </p:sp>
        <p:sp>
          <p:nvSpPr>
            <p:cNvPr id="24" name="Google Shape;1074;p43">
              <a:extLst>
                <a:ext uri="{FF2B5EF4-FFF2-40B4-BE49-F238E27FC236}">
                  <a16:creationId xmlns:a16="http://schemas.microsoft.com/office/drawing/2014/main" id="{C5A2D65A-F940-4156-AE9D-373D718809F6}"/>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2" name="Rectangle 11">
            <a:extLst>
              <a:ext uri="{FF2B5EF4-FFF2-40B4-BE49-F238E27FC236}">
                <a16:creationId xmlns:a16="http://schemas.microsoft.com/office/drawing/2014/main" id="{4A21579B-2C44-44C5-9637-CF99C5502B59}"/>
              </a:ext>
            </a:extLst>
          </p:cNvPr>
          <p:cNvSpPr/>
          <p:nvPr/>
        </p:nvSpPr>
        <p:spPr>
          <a:xfrm>
            <a:off x="5343277" y="1281545"/>
            <a:ext cx="1512241" cy="1384995"/>
          </a:xfrm>
          <a:prstGeom prst="rect">
            <a:avLst/>
          </a:prstGeom>
        </p:spPr>
        <p:txBody>
          <a:bodyPr wrap="square">
            <a:spAutoFit/>
          </a:bodyPr>
          <a:lstStyle/>
          <a:p>
            <a:pPr lvl="0">
              <a:buClr>
                <a:schemeClr val="dk1"/>
              </a:buClr>
              <a:buSzPts val="1400"/>
            </a:pPr>
            <a:r>
              <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Review the Compact throughout the year as it relates to your child(</a:t>
            </a:r>
            <a:r>
              <a:rPr lang="en-US" dirty="0" err="1">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ren</a:t>
            </a:r>
            <a:r>
              <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)’s goals</a:t>
            </a:r>
            <a:endParaRPr lang="en-US" dirty="0">
              <a:solidFill>
                <a:schemeClr val="tx2">
                  <a:lumMod val="10000"/>
                </a:schemeClr>
              </a:solidFill>
              <a:latin typeface="Calibri"/>
              <a:ea typeface="Calibri"/>
              <a:cs typeface="Calibri"/>
              <a:sym typeface="Calibri"/>
            </a:endParaRPr>
          </a:p>
        </p:txBody>
      </p:sp>
      <p:sp>
        <p:nvSpPr>
          <p:cNvPr id="13" name="Rectangle 12">
            <a:extLst>
              <a:ext uri="{FF2B5EF4-FFF2-40B4-BE49-F238E27FC236}">
                <a16:creationId xmlns:a16="http://schemas.microsoft.com/office/drawing/2014/main" id="{A1154D71-E305-4999-B419-6E8D5FDD5B16}"/>
              </a:ext>
            </a:extLst>
          </p:cNvPr>
          <p:cNvSpPr/>
          <p:nvPr/>
        </p:nvSpPr>
        <p:spPr>
          <a:xfrm>
            <a:off x="5209317" y="2940053"/>
            <a:ext cx="1489364" cy="1169551"/>
          </a:xfrm>
          <a:prstGeom prst="rect">
            <a:avLst/>
          </a:prstGeom>
        </p:spPr>
        <p:txBody>
          <a:bodyPr wrap="square">
            <a:spAutoFit/>
          </a:bodyPr>
          <a:lstStyle/>
          <a:p>
            <a:pPr>
              <a:buClr>
                <a:schemeClr val="dk1"/>
              </a:buClr>
              <a:buSzPts val="1400"/>
            </a:pPr>
            <a:r>
              <a:rPr lang="en-US" alt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Participate in giving your input for our SIP, PFEP, and Compact</a:t>
            </a:r>
            <a:endParaRPr lang="en-US" dirty="0">
              <a:solidFill>
                <a:schemeClr val="bg1"/>
              </a:solidFill>
              <a:latin typeface="Calibri"/>
              <a:ea typeface="Calibri"/>
              <a:cs typeface="Calibri"/>
              <a:sym typeface="Calibri"/>
            </a:endParaRPr>
          </a:p>
        </p:txBody>
      </p:sp>
      <p:sp>
        <p:nvSpPr>
          <p:cNvPr id="2" name="Arrow: Left 1">
            <a:extLst>
              <a:ext uri="{FF2B5EF4-FFF2-40B4-BE49-F238E27FC236}">
                <a16:creationId xmlns:a16="http://schemas.microsoft.com/office/drawing/2014/main" id="{D86D9C6B-1CEC-411A-A80F-1C16CA81338B}"/>
              </a:ext>
            </a:extLst>
          </p:cNvPr>
          <p:cNvSpPr/>
          <p:nvPr/>
        </p:nvSpPr>
        <p:spPr>
          <a:xfrm rot="19611272">
            <a:off x="6717605" y="601265"/>
            <a:ext cx="1337697"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96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73768" y="3837566"/>
            <a:ext cx="2200805" cy="11972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1191042" y="1390703"/>
            <a:ext cx="3471110" cy="2839239"/>
          </a:xfrm>
          <a:prstGeom prst="rect">
            <a:avLst/>
          </a:prstGeom>
          <a:noFill/>
        </p:spPr>
        <p:txBody>
          <a:bodyPr wrap="square" rtlCol="0">
            <a:spAutoFit/>
          </a:bodyPr>
          <a:lstStyle/>
          <a:p>
            <a:r>
              <a:rPr lang="en-US" sz="1050" b="1" dirty="0">
                <a:solidFill>
                  <a:srgbClr val="032B5B"/>
                </a:solidFill>
                <a:latin typeface="Open Sans Condensed"/>
              </a:rPr>
              <a:t>Title I Parent &amp; Family Coordinator – Amy Brown</a:t>
            </a:r>
          </a:p>
          <a:p>
            <a:r>
              <a:rPr lang="en-US" sz="1050" dirty="0">
                <a:solidFill>
                  <a:srgbClr val="032B5B"/>
                </a:solidFill>
                <a:latin typeface="Open Sans Condensed"/>
                <a:hlinkClick r:id="rId3"/>
              </a:rPr>
              <a:t>brownamyl@pcsb.org</a:t>
            </a:r>
            <a:endParaRPr lang="en-US" sz="1050" dirty="0">
              <a:solidFill>
                <a:srgbClr val="032B5B"/>
              </a:solidFill>
              <a:latin typeface="Open Sans Condensed"/>
            </a:endParaRPr>
          </a:p>
          <a:p>
            <a:endParaRPr lang="en-US" sz="1050" b="1" dirty="0">
              <a:solidFill>
                <a:srgbClr val="032B5B"/>
              </a:solidFill>
              <a:latin typeface="Open Sans Condensed"/>
            </a:endParaRPr>
          </a:p>
          <a:p>
            <a:r>
              <a:rPr lang="en-US" sz="1050" b="1" dirty="0">
                <a:solidFill>
                  <a:srgbClr val="032B5B"/>
                </a:solidFill>
                <a:latin typeface="Open Sans Condensed"/>
              </a:rPr>
              <a:t>Learning at Home Family Resources - </a:t>
            </a:r>
            <a:r>
              <a:rPr lang="en-US" sz="1050" u="sng" dirty="0">
                <a:hlinkClick r:id="rId4"/>
              </a:rPr>
              <a:t>https://www.pcsb.org/Page/32836</a:t>
            </a:r>
            <a:endParaRPr lang="en-US" sz="1050" u="sng" dirty="0"/>
          </a:p>
          <a:p>
            <a:endParaRPr lang="en-US" sz="1050" b="1" dirty="0">
              <a:solidFill>
                <a:srgbClr val="032B5B"/>
              </a:solidFill>
              <a:latin typeface="Open Sans Condensed"/>
            </a:endParaRPr>
          </a:p>
          <a:p>
            <a:r>
              <a:rPr lang="en-US" sz="1050" b="1" dirty="0">
                <a:solidFill>
                  <a:srgbClr val="032B5B"/>
                </a:solidFill>
                <a:latin typeface="Open Sans Condensed"/>
              </a:rPr>
              <a:t>Volunteer in a Pinellas County School - </a:t>
            </a:r>
            <a:r>
              <a:rPr lang="en-US" sz="1050" i="1" dirty="0">
                <a:hlinkClick r:id="rId5"/>
              </a:rPr>
              <a:t>htt</a:t>
            </a:r>
            <a:r>
              <a:rPr lang="en-US" sz="1050" dirty="0">
                <a:hlinkClick r:id="rId5"/>
              </a:rPr>
              <a:t>ps://www.pcsb.org/Page/459</a:t>
            </a:r>
            <a:endParaRPr lang="en-US" sz="1050" dirty="0"/>
          </a:p>
          <a:p>
            <a:r>
              <a:rPr lang="en-US" sz="1050" b="1" dirty="0">
                <a:solidFill>
                  <a:srgbClr val="032B5B"/>
                </a:solidFill>
                <a:latin typeface="Open Sans Condensed"/>
              </a:rPr>
              <a:t> </a:t>
            </a:r>
          </a:p>
          <a:p>
            <a:r>
              <a:rPr lang="en-US" sz="1050" b="1" dirty="0">
                <a:solidFill>
                  <a:srgbClr val="032B5B"/>
                </a:solidFill>
                <a:latin typeface="Open Sans Condensed"/>
              </a:rPr>
              <a:t>Parent Advocacy – </a:t>
            </a:r>
            <a:r>
              <a:rPr lang="en-US" sz="1050" b="1" dirty="0" err="1">
                <a:solidFill>
                  <a:srgbClr val="032B5B"/>
                </a:solidFill>
                <a:latin typeface="Open Sans Condensed"/>
              </a:rPr>
              <a:t>Keosha</a:t>
            </a:r>
            <a:r>
              <a:rPr lang="en-US" sz="1050" b="1" dirty="0">
                <a:solidFill>
                  <a:srgbClr val="032B5B"/>
                </a:solidFill>
                <a:latin typeface="Open Sans Condensed"/>
              </a:rPr>
              <a:t> Simmons </a:t>
            </a:r>
            <a:r>
              <a:rPr lang="en-US" sz="1050" u="sng" dirty="0">
                <a:solidFill>
                  <a:srgbClr val="032B5B"/>
                </a:solidFill>
                <a:latin typeface="Open Sans Condensed"/>
                <a:hlinkClick r:id="rId6"/>
              </a:rPr>
              <a:t>simmonskeo@pcsb.org</a:t>
            </a:r>
            <a:endParaRPr lang="en-US" sz="1050" u="sng" dirty="0">
              <a:solidFill>
                <a:srgbClr val="032B5B"/>
              </a:solidFill>
              <a:latin typeface="Open Sans Condensed"/>
            </a:endParaRPr>
          </a:p>
          <a:p>
            <a:endParaRPr lang="en-US" sz="1050" b="1" dirty="0">
              <a:solidFill>
                <a:srgbClr val="032B5B"/>
              </a:solidFill>
              <a:latin typeface="Open Sans Condensed"/>
            </a:endParaRPr>
          </a:p>
          <a:p>
            <a:r>
              <a:rPr lang="en-US" sz="1050" b="1" dirty="0">
                <a:solidFill>
                  <a:srgbClr val="032B5B"/>
                </a:solidFill>
                <a:latin typeface="Open Sans Condensed"/>
              </a:rPr>
              <a:t>Parent Academy POWER HOURS Webinars - </a:t>
            </a:r>
            <a:r>
              <a:rPr lang="en-US" sz="1050" dirty="0">
                <a:hlinkClick r:id="rId7"/>
              </a:rPr>
              <a:t>https://www.pcsb.org/Page/26534</a:t>
            </a:r>
            <a:endParaRPr lang="en-US" sz="1050" dirty="0"/>
          </a:p>
          <a:p>
            <a:endParaRPr lang="en-US" sz="1050" dirty="0"/>
          </a:p>
          <a:p>
            <a:r>
              <a:rPr lang="en-US" sz="1050" b="1" dirty="0">
                <a:solidFill>
                  <a:srgbClr val="032B5B"/>
                </a:solidFill>
                <a:latin typeface="Open Sans Condensed"/>
              </a:rPr>
              <a:t>Partnerships - </a:t>
            </a:r>
            <a:r>
              <a:rPr lang="en-US" sz="1050" dirty="0">
                <a:hlinkClick r:id="rId8"/>
              </a:rPr>
              <a:t>https://www.pcsb.org/Page/418</a:t>
            </a:r>
            <a:endParaRPr lang="en-US" sz="1050" dirty="0"/>
          </a:p>
          <a:p>
            <a:endParaRPr lang="en-US" sz="1050" b="1" dirty="0">
              <a:solidFill>
                <a:srgbClr val="032B5B"/>
              </a:solidFill>
              <a:latin typeface="Open Sans Condensed"/>
            </a:endParaRPr>
          </a:p>
        </p:txBody>
      </p:sp>
      <p:pic>
        <p:nvPicPr>
          <p:cNvPr id="4" name="Picture 3">
            <a:extLst>
              <a:ext uri="{FF2B5EF4-FFF2-40B4-BE49-F238E27FC236}">
                <a16:creationId xmlns:a16="http://schemas.microsoft.com/office/drawing/2014/main" id="{6B029BD7-3249-4932-82E8-F6ACE85C46E3}"/>
              </a:ext>
            </a:extLst>
          </p:cNvPr>
          <p:cNvPicPr>
            <a:picLocks noChangeAspect="1"/>
          </p:cNvPicPr>
          <p:nvPr/>
        </p:nvPicPr>
        <p:blipFill>
          <a:blip r:embed="rId9"/>
          <a:stretch>
            <a:fillRect/>
          </a:stretch>
        </p:blipFill>
        <p:spPr>
          <a:xfrm>
            <a:off x="4845340" y="1390703"/>
            <a:ext cx="3457663" cy="2593247"/>
          </a:xfrm>
          <a:prstGeom prst="rect">
            <a:avLst/>
          </a:prstGeom>
        </p:spPr>
      </p:pic>
    </p:spTree>
    <p:extLst>
      <p:ext uri="{BB962C8B-B14F-4D97-AF65-F5344CB8AC3E}">
        <p14:creationId xmlns:p14="http://schemas.microsoft.com/office/powerpoint/2010/main" val="4002995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68"/>
        <p:cNvGrpSpPr/>
        <p:nvPr/>
      </p:nvGrpSpPr>
      <p:grpSpPr>
        <a:xfrm>
          <a:off x="0" y="0"/>
          <a:ext cx="0" cy="0"/>
          <a:chOff x="0" y="0"/>
          <a:chExt cx="0" cy="0"/>
        </a:xfrm>
      </p:grpSpPr>
      <p:sp>
        <p:nvSpPr>
          <p:cNvPr id="169" name="Google Shape;169;p22"/>
          <p:cNvSpPr/>
          <p:nvPr/>
        </p:nvSpPr>
        <p:spPr>
          <a:xfrm>
            <a:off x="0" y="3214294"/>
            <a:ext cx="7352400" cy="123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txBox="1">
            <a:spLocks noGrp="1"/>
          </p:cNvSpPr>
          <p:nvPr>
            <p:ph type="title" idx="4294967295"/>
          </p:nvPr>
        </p:nvSpPr>
        <p:spPr>
          <a:xfrm>
            <a:off x="381000" y="3385744"/>
            <a:ext cx="6339125" cy="552300"/>
          </a:xfrm>
          <a:prstGeom prst="rect">
            <a:avLst/>
          </a:prstGeom>
        </p:spPr>
        <p:txBody>
          <a:bodyPr spcFirstLastPara="1" wrap="square" lIns="91425" tIns="91425" rIns="91425" bIns="91425" anchor="b" anchorCtr="0">
            <a:noAutofit/>
          </a:bodyPr>
          <a:lstStyle/>
          <a:p>
            <a:pPr lvl="0"/>
            <a:r>
              <a:rPr lang="en-US" dirty="0"/>
              <a:t>We appreciate your time!</a:t>
            </a:r>
            <a:endParaRPr dirty="0"/>
          </a:p>
        </p:txBody>
      </p:sp>
      <p:sp>
        <p:nvSpPr>
          <p:cNvPr id="171" name="Google Shape;171;p22"/>
          <p:cNvSpPr txBox="1">
            <a:spLocks noGrp="1"/>
          </p:cNvSpPr>
          <p:nvPr>
            <p:ph type="body" idx="4294967295"/>
          </p:nvPr>
        </p:nvSpPr>
        <p:spPr>
          <a:xfrm>
            <a:off x="325582" y="3809513"/>
            <a:ext cx="6615545" cy="648600"/>
          </a:xfrm>
          <a:prstGeom prst="rect">
            <a:avLst/>
          </a:prstGeom>
        </p:spPr>
        <p:txBody>
          <a:bodyPr spcFirstLastPara="1" wrap="square" lIns="91425" tIns="91425" rIns="91425" bIns="91425" anchor="t" anchorCtr="0">
            <a:noAutofit/>
          </a:bodyPr>
          <a:lstStyle/>
          <a:p>
            <a:pPr marL="0" indent="0">
              <a:buNone/>
            </a:pPr>
            <a:r>
              <a:rPr lang="en-US" sz="1400" dirty="0"/>
              <a:t>Please feel free to ask any questions and provide feedback on our Title I Program.</a:t>
            </a:r>
          </a:p>
          <a:p>
            <a:pPr marL="0" lvl="0" indent="0" algn="l" rtl="0">
              <a:spcBef>
                <a:spcPts val="600"/>
              </a:spcBef>
              <a:spcAft>
                <a:spcPts val="0"/>
              </a:spcAft>
              <a:buNone/>
            </a:pPr>
            <a:endParaRPr sz="2400" dirty="0"/>
          </a:p>
        </p:txBody>
      </p:sp>
      <p:sp>
        <p:nvSpPr>
          <p:cNvPr id="172" name="Google Shape;172;p22"/>
          <p:cNvSpPr/>
          <p:nvPr/>
        </p:nvSpPr>
        <p:spPr>
          <a:xfrm>
            <a:off x="0" y="4444375"/>
            <a:ext cx="9240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924117" y="4444375"/>
            <a:ext cx="64284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B86E-160A-4119-85A7-2E32588B94C6}"/>
              </a:ext>
            </a:extLst>
          </p:cNvPr>
          <p:cNvSpPr>
            <a:spLocks noGrp="1"/>
          </p:cNvSpPr>
          <p:nvPr>
            <p:ph type="title"/>
          </p:nvPr>
        </p:nvSpPr>
        <p:spPr/>
        <p:txBody>
          <a:bodyPr/>
          <a:lstStyle/>
          <a:p>
            <a:r>
              <a:rPr lang="en-US" dirty="0">
                <a:solidFill>
                  <a:schemeClr val="bg2"/>
                </a:solidFill>
              </a:rPr>
              <a:t>Contact Us</a:t>
            </a:r>
          </a:p>
        </p:txBody>
      </p:sp>
      <p:sp>
        <p:nvSpPr>
          <p:cNvPr id="3" name="Text Placeholder 2">
            <a:extLst>
              <a:ext uri="{FF2B5EF4-FFF2-40B4-BE49-F238E27FC236}">
                <a16:creationId xmlns:a16="http://schemas.microsoft.com/office/drawing/2014/main" id="{287EDFD0-E7FA-4270-AAD3-8A8EA3607663}"/>
              </a:ext>
            </a:extLst>
          </p:cNvPr>
          <p:cNvSpPr>
            <a:spLocks noGrp="1"/>
          </p:cNvSpPr>
          <p:nvPr>
            <p:ph type="body" idx="1"/>
          </p:nvPr>
        </p:nvSpPr>
        <p:spPr/>
        <p:txBody>
          <a:bodyPr/>
          <a:lstStyle/>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6505 68</a:t>
            </a:r>
            <a:r>
              <a:rPr lang="en-US" baseline="30000" dirty="0">
                <a:solidFill>
                  <a:schemeClr val="tx1"/>
                </a:solidFill>
                <a:latin typeface="Nirmala UI" panose="020B0502040204020203" pitchFamily="34" charset="0"/>
                <a:ea typeface="Nirmala UI" panose="020B0502040204020203" pitchFamily="34" charset="0"/>
                <a:cs typeface="Nirmala UI" panose="020B0502040204020203" pitchFamily="34" charset="0"/>
              </a:rPr>
              <a:t>th</a:t>
            </a: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 ST North</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Pinellas Park, FL 33781</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727-547-7828</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oesterj@pcsb.org</a:t>
            </a:r>
            <a:endParaRPr lang="en-US" dirty="0">
              <a:latin typeface="Nirmala UI" panose="020B0502040204020203" pitchFamily="34" charset="0"/>
              <a:ea typeface="Nirmala UI" panose="020B0502040204020203" pitchFamily="34" charset="0"/>
              <a:cs typeface="Nirmala UI" panose="020B0502040204020203" pitchFamily="34" charset="0"/>
            </a:endParaRPr>
          </a:p>
          <a:p>
            <a:endParaRPr lang="en-US" dirty="0"/>
          </a:p>
        </p:txBody>
      </p:sp>
      <p:sp>
        <p:nvSpPr>
          <p:cNvPr id="5" name="Slide Number Placeholder 4">
            <a:extLst>
              <a:ext uri="{FF2B5EF4-FFF2-40B4-BE49-F238E27FC236}">
                <a16:creationId xmlns:a16="http://schemas.microsoft.com/office/drawing/2014/main" id="{5C1804FB-3E21-4FB2-A011-825D62EAA3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6" name="Picture 5">
            <a:extLst>
              <a:ext uri="{FF2B5EF4-FFF2-40B4-BE49-F238E27FC236}">
                <a16:creationId xmlns:a16="http://schemas.microsoft.com/office/drawing/2014/main" id="{42DEF661-B93D-4E5D-AE81-9B3B652F1FAF}"/>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51508" y="1778534"/>
            <a:ext cx="778934" cy="1361996"/>
          </a:xfrm>
          <a:prstGeom prst="rect">
            <a:avLst/>
          </a:prstGeom>
        </p:spPr>
      </p:pic>
      <p:grpSp>
        <p:nvGrpSpPr>
          <p:cNvPr id="7" name="Google Shape;1189;p48">
            <a:extLst>
              <a:ext uri="{FF2B5EF4-FFF2-40B4-BE49-F238E27FC236}">
                <a16:creationId xmlns:a16="http://schemas.microsoft.com/office/drawing/2014/main" id="{D088DB0B-220E-4120-8D05-A23005FE36D0}"/>
              </a:ext>
            </a:extLst>
          </p:cNvPr>
          <p:cNvGrpSpPr/>
          <p:nvPr/>
        </p:nvGrpSpPr>
        <p:grpSpPr>
          <a:xfrm>
            <a:off x="4359361" y="634782"/>
            <a:ext cx="3387638" cy="3698317"/>
            <a:chOff x="3680173" y="3231000"/>
            <a:chExt cx="720106" cy="626190"/>
          </a:xfrm>
        </p:grpSpPr>
        <p:sp>
          <p:nvSpPr>
            <p:cNvPr id="8" name="Google Shape;1190;p48">
              <a:extLst>
                <a:ext uri="{FF2B5EF4-FFF2-40B4-BE49-F238E27FC236}">
                  <a16:creationId xmlns:a16="http://schemas.microsoft.com/office/drawing/2014/main" id="{C00B5766-C3E7-4DC2-A934-B3E5F71EDF10}"/>
                </a:ext>
              </a:extLst>
            </p:cNvPr>
            <p:cNvSpPr/>
            <p:nvPr/>
          </p:nvSpPr>
          <p:spPr>
            <a:xfrm>
              <a:off x="3680173" y="3232386"/>
              <a:ext cx="468746" cy="451568"/>
            </a:xfrm>
            <a:custGeom>
              <a:avLst/>
              <a:gdLst/>
              <a:ahLst/>
              <a:cxnLst/>
              <a:rect l="l" t="t" r="r" b="b"/>
              <a:pathLst>
                <a:path w="341" h="326" extrusionOk="0">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191;p48">
              <a:extLst>
                <a:ext uri="{FF2B5EF4-FFF2-40B4-BE49-F238E27FC236}">
                  <a16:creationId xmlns:a16="http://schemas.microsoft.com/office/drawing/2014/main" id="{34320BC2-C9FA-4E3B-A4A4-9295C6F03ADF}"/>
                </a:ext>
              </a:extLst>
            </p:cNvPr>
            <p:cNvSpPr/>
            <p:nvPr/>
          </p:nvSpPr>
          <p:spPr>
            <a:xfrm>
              <a:off x="3743529" y="3408162"/>
              <a:ext cx="548171" cy="449028"/>
            </a:xfrm>
            <a:custGeom>
              <a:avLst/>
              <a:gdLst/>
              <a:ahLst/>
              <a:cxnLst/>
              <a:rect l="l" t="t" r="r" b="b"/>
              <a:pathLst>
                <a:path w="399" h="324" extrusionOk="0">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192;p48">
              <a:extLst>
                <a:ext uri="{FF2B5EF4-FFF2-40B4-BE49-F238E27FC236}">
                  <a16:creationId xmlns:a16="http://schemas.microsoft.com/office/drawing/2014/main" id="{E371D0E9-622B-45A8-95D6-D8298C48B5A7}"/>
                </a:ext>
              </a:extLst>
            </p:cNvPr>
            <p:cNvSpPr/>
            <p:nvPr/>
          </p:nvSpPr>
          <p:spPr>
            <a:xfrm>
              <a:off x="4061000" y="3231000"/>
              <a:ext cx="339279" cy="508390"/>
            </a:xfrm>
            <a:custGeom>
              <a:avLst/>
              <a:gdLst/>
              <a:ahLst/>
              <a:cxnLst/>
              <a:rect l="l" t="t" r="r" b="b"/>
              <a:pathLst>
                <a:path w="247" h="367" extrusionOk="0">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90259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5375-4103-4325-9325-939C77E069C0}"/>
              </a:ext>
            </a:extLst>
          </p:cNvPr>
          <p:cNvSpPr>
            <a:spLocks noGrp="1"/>
          </p:cNvSpPr>
          <p:nvPr>
            <p:ph type="title"/>
          </p:nvPr>
        </p:nvSpPr>
        <p:spPr/>
        <p:txBody>
          <a:bodyPr/>
          <a:lstStyle/>
          <a:p>
            <a:r>
              <a:rPr lang="en-US" dirty="0"/>
              <a:t>Celebrate with Title I </a:t>
            </a:r>
          </a:p>
        </p:txBody>
      </p:sp>
      <p:sp>
        <p:nvSpPr>
          <p:cNvPr id="4" name="Slide Number Placeholder 3">
            <a:extLst>
              <a:ext uri="{FF2B5EF4-FFF2-40B4-BE49-F238E27FC236}">
                <a16:creationId xmlns:a16="http://schemas.microsoft.com/office/drawing/2014/main" id="{341F61ED-9527-4D91-9421-6BF1CDC6A9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7" name="Online Media 6">
            <a:hlinkClick r:id="" action="ppaction://media"/>
            <a:extLst>
              <a:ext uri="{FF2B5EF4-FFF2-40B4-BE49-F238E27FC236}">
                <a16:creationId xmlns:a16="http://schemas.microsoft.com/office/drawing/2014/main" id="{177ED013-5828-405C-8CC7-9397A8506DFA}"/>
              </a:ext>
            </a:extLst>
          </p:cNvPr>
          <p:cNvPicPr>
            <a:picLocks noRot="1" noChangeAspect="1"/>
          </p:cNvPicPr>
          <p:nvPr>
            <a:videoFile r:link="rId1"/>
          </p:nvPr>
        </p:nvPicPr>
        <p:blipFill>
          <a:blip r:embed="rId4"/>
          <a:stretch>
            <a:fillRect/>
          </a:stretch>
        </p:blipFill>
        <p:spPr>
          <a:xfrm>
            <a:off x="2301240" y="1428750"/>
            <a:ext cx="4945380" cy="2846070"/>
          </a:xfrm>
          <a:prstGeom prst="rect">
            <a:avLst/>
          </a:prstGeom>
        </p:spPr>
      </p:pic>
    </p:spTree>
    <p:extLst>
      <p:ext uri="{BB962C8B-B14F-4D97-AF65-F5344CB8AC3E}">
        <p14:creationId xmlns:p14="http://schemas.microsoft.com/office/powerpoint/2010/main" val="3488560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p>
            <a:pPr marL="0" lvl="0" indent="0">
              <a:buNone/>
            </a:pPr>
            <a:r>
              <a:rPr lang="en-US" i="0" dirty="0"/>
              <a:t>Education is for improving the lives of others and for leaving your community and world better than you found it. </a:t>
            </a:r>
          </a:p>
          <a:p>
            <a:pPr marL="0" lvl="0" indent="0">
              <a:buNone/>
            </a:pPr>
            <a:r>
              <a:rPr lang="en-US" dirty="0">
                <a:solidFill>
                  <a:schemeClr val="accent6">
                    <a:lumMod val="75000"/>
                  </a:schemeClr>
                </a:solidFill>
              </a:rPr>
              <a:t>Marian Wright Edelman</a:t>
            </a:r>
            <a:endParaRPr dirty="0">
              <a:solidFill>
                <a:schemeClr val="accent6">
                  <a:lumMod val="75000"/>
                </a:schemeClr>
              </a:solidFill>
            </a:endParaRPr>
          </a:p>
        </p:txBody>
      </p:sp>
      <p:sp>
        <p:nvSpPr>
          <p:cNvPr id="119" name="Google Shape;119;p16"/>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685800" y="544251"/>
            <a:ext cx="7772400" cy="1159800"/>
          </a:xfrm>
        </p:spPr>
        <p:txBody>
          <a:bodyPr/>
          <a:lstStyle/>
          <a:p>
            <a:r>
              <a:rPr lang="en-US" dirty="0"/>
              <a:t>Please take the time to participate in our survey.</a:t>
            </a:r>
          </a:p>
        </p:txBody>
      </p:sp>
      <p:sp>
        <p:nvSpPr>
          <p:cNvPr id="3" name="Subtitle 2">
            <a:extLst>
              <a:ext uri="{FF2B5EF4-FFF2-40B4-BE49-F238E27FC236}">
                <a16:creationId xmlns:a16="http://schemas.microsoft.com/office/drawing/2014/main" id="{34ADABDA-C596-4C4F-A894-1004F702BC08}"/>
              </a:ext>
            </a:extLst>
          </p:cNvPr>
          <p:cNvSpPr>
            <a:spLocks noGrp="1"/>
          </p:cNvSpPr>
          <p:nvPr>
            <p:ph type="subTitle" idx="1"/>
          </p:nvPr>
        </p:nvSpPr>
        <p:spPr>
          <a:xfrm>
            <a:off x="616527" y="1704051"/>
            <a:ext cx="7772400" cy="1990228"/>
          </a:xfrm>
        </p:spPr>
        <p:txBody>
          <a:bodyPr/>
          <a:lstStyle/>
          <a:p>
            <a:r>
              <a:rPr lang="en-US" dirty="0"/>
              <a:t>Scan the QR Code </a:t>
            </a:r>
          </a:p>
          <a:p>
            <a:endParaRPr lang="en-US" dirty="0"/>
          </a:p>
        </p:txBody>
      </p:sp>
      <p:sp>
        <p:nvSpPr>
          <p:cNvPr id="4" name="Slide Number Placeholder 3">
            <a:extLst>
              <a:ext uri="{FF2B5EF4-FFF2-40B4-BE49-F238E27FC236}">
                <a16:creationId xmlns:a16="http://schemas.microsoft.com/office/drawing/2014/main" id="{121B8379-68C9-4354-89C5-D728AC4AFB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31</a:t>
            </a:fld>
            <a:endParaRPr lang="en"/>
          </a:p>
        </p:txBody>
      </p:sp>
      <p:sp>
        <p:nvSpPr>
          <p:cNvPr id="5" name="TextBox 4">
            <a:extLst>
              <a:ext uri="{FF2B5EF4-FFF2-40B4-BE49-F238E27FC236}">
                <a16:creationId xmlns:a16="http://schemas.microsoft.com/office/drawing/2014/main" id="{73800BAE-CEEF-4577-9125-589AE4793E5C}"/>
              </a:ext>
            </a:extLst>
          </p:cNvPr>
          <p:cNvSpPr txBox="1"/>
          <p:nvPr/>
        </p:nvSpPr>
        <p:spPr>
          <a:xfrm flipH="1">
            <a:off x="2750127" y="4263617"/>
            <a:ext cx="3498273" cy="400110"/>
          </a:xfrm>
          <a:prstGeom prst="rect">
            <a:avLst/>
          </a:prstGeom>
          <a:noFill/>
        </p:spPr>
        <p:txBody>
          <a:bodyPr wrap="square" rtlCol="0">
            <a:spAutoFit/>
          </a:bodyPr>
          <a:lstStyle/>
          <a:p>
            <a:r>
              <a:rPr lang="en-US" sz="2000" dirty="0">
                <a:latin typeface="Monotype Corsiva" panose="03010101010201010101" pitchFamily="66" charset="0"/>
              </a:rPr>
              <a:t>Your feedback is greatly appreciated!</a:t>
            </a:r>
          </a:p>
        </p:txBody>
      </p:sp>
      <p:pic>
        <p:nvPicPr>
          <p:cNvPr id="7" name="Picture 6">
            <a:extLst>
              <a:ext uri="{FF2B5EF4-FFF2-40B4-BE49-F238E27FC236}">
                <a16:creationId xmlns:a16="http://schemas.microsoft.com/office/drawing/2014/main" id="{447625A4-6E5B-41B0-A225-52930F9DC3A1}"/>
              </a:ext>
            </a:extLst>
          </p:cNvPr>
          <p:cNvPicPr>
            <a:picLocks noChangeAspect="1"/>
          </p:cNvPicPr>
          <p:nvPr/>
        </p:nvPicPr>
        <p:blipFill>
          <a:blip r:embed="rId3"/>
          <a:stretch>
            <a:fillRect/>
          </a:stretch>
        </p:blipFill>
        <p:spPr>
          <a:xfrm>
            <a:off x="5898603" y="1753533"/>
            <a:ext cx="1704464" cy="2209553"/>
          </a:xfrm>
          <a:prstGeom prst="rect">
            <a:avLst/>
          </a:prstGeom>
        </p:spPr>
      </p:pic>
    </p:spTree>
    <p:extLst>
      <p:ext uri="{BB962C8B-B14F-4D97-AF65-F5344CB8AC3E}">
        <p14:creationId xmlns:p14="http://schemas.microsoft.com/office/powerpoint/2010/main" val="335186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83E8-7155-49A7-93BD-56A1BACD9A78}"/>
              </a:ext>
            </a:extLst>
          </p:cNvPr>
          <p:cNvSpPr>
            <a:spLocks noGrp="1"/>
          </p:cNvSpPr>
          <p:nvPr>
            <p:ph type="title"/>
          </p:nvPr>
        </p:nvSpPr>
        <p:spPr>
          <a:xfrm>
            <a:off x="3214254" y="358388"/>
            <a:ext cx="2604655" cy="857400"/>
          </a:xfrm>
        </p:spPr>
        <p:txBody>
          <a:bodyPr/>
          <a:lstStyle/>
          <a:p>
            <a:r>
              <a:rPr lang="en-US" dirty="0">
                <a:solidFill>
                  <a:schemeClr val="tx1">
                    <a:lumMod val="75000"/>
                  </a:schemeClr>
                </a:solidFill>
              </a:rPr>
              <a:t>About Title I</a:t>
            </a:r>
          </a:p>
        </p:txBody>
      </p:sp>
      <p:sp>
        <p:nvSpPr>
          <p:cNvPr id="3" name="Text Placeholder 2">
            <a:extLst>
              <a:ext uri="{FF2B5EF4-FFF2-40B4-BE49-F238E27FC236}">
                <a16:creationId xmlns:a16="http://schemas.microsoft.com/office/drawing/2014/main" id="{3BE8BAE2-8885-49CE-A641-743255227FFD}"/>
              </a:ext>
            </a:extLst>
          </p:cNvPr>
          <p:cNvSpPr>
            <a:spLocks noGrp="1"/>
          </p:cNvSpPr>
          <p:nvPr>
            <p:ph type="body" idx="1"/>
          </p:nvPr>
        </p:nvSpPr>
        <p:spPr>
          <a:xfrm>
            <a:off x="797522" y="1337545"/>
            <a:ext cx="3448896" cy="1191492"/>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largest federal assistance program for our nation’s schools.</a:t>
            </a:r>
          </a:p>
          <a:p>
            <a:endParaRPr lang="en-US" dirty="0"/>
          </a:p>
        </p:txBody>
      </p:sp>
      <p:sp>
        <p:nvSpPr>
          <p:cNvPr id="4" name="Text Placeholder 3">
            <a:extLst>
              <a:ext uri="{FF2B5EF4-FFF2-40B4-BE49-F238E27FC236}">
                <a16:creationId xmlns:a16="http://schemas.microsoft.com/office/drawing/2014/main" id="{FA417C2A-68EB-43B7-9D38-D53E8A6B8C5B}"/>
              </a:ext>
            </a:extLst>
          </p:cNvPr>
          <p:cNvSpPr>
            <a:spLocks noGrp="1"/>
          </p:cNvSpPr>
          <p:nvPr>
            <p:ph type="body" idx="2"/>
          </p:nvPr>
        </p:nvSpPr>
        <p:spPr>
          <a:xfrm>
            <a:off x="797522" y="2362201"/>
            <a:ext cx="3448896" cy="1579419"/>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goal of Title I is to address the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academic needs</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students and to assist them in meeting their state’s academic standards.</a:t>
            </a:r>
          </a:p>
          <a:p>
            <a:endParaRPr lang="en-US" dirty="0"/>
          </a:p>
        </p:txBody>
      </p:sp>
      <p:sp>
        <p:nvSpPr>
          <p:cNvPr id="5" name="Text Placeholder 4">
            <a:extLst>
              <a:ext uri="{FF2B5EF4-FFF2-40B4-BE49-F238E27FC236}">
                <a16:creationId xmlns:a16="http://schemas.microsoft.com/office/drawing/2014/main" id="{27F59379-6936-4AD3-9B82-9C2109DD8100}"/>
              </a:ext>
            </a:extLst>
          </p:cNvPr>
          <p:cNvSpPr>
            <a:spLocks noGrp="1"/>
          </p:cNvSpPr>
          <p:nvPr>
            <p:ph type="body" idx="3"/>
          </p:nvPr>
        </p:nvSpPr>
        <p:spPr>
          <a:xfrm>
            <a:off x="797522" y="3675450"/>
            <a:ext cx="3643705" cy="1211974"/>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program serves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75</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schools in Pinellas County including eligible students in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34</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non-public schools.</a:t>
            </a:r>
          </a:p>
          <a:p>
            <a:endParaRPr lang="en-US" dirty="0"/>
          </a:p>
        </p:txBody>
      </p:sp>
      <p:sp>
        <p:nvSpPr>
          <p:cNvPr id="6" name="Slide Number Placeholder 5">
            <a:extLst>
              <a:ext uri="{FF2B5EF4-FFF2-40B4-BE49-F238E27FC236}">
                <a16:creationId xmlns:a16="http://schemas.microsoft.com/office/drawing/2014/main" id="{A6D36877-7BFC-4772-A5EC-75F7BE7D6B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10" name="Picture 9">
            <a:extLst>
              <a:ext uri="{FF2B5EF4-FFF2-40B4-BE49-F238E27FC236}">
                <a16:creationId xmlns:a16="http://schemas.microsoft.com/office/drawing/2014/main" id="{7B1BA87C-08F6-4E97-8D74-351D8F1267E5}"/>
              </a:ext>
            </a:extLst>
          </p:cNvPr>
          <p:cNvPicPr>
            <a:picLocks noChangeAspect="1"/>
          </p:cNvPicPr>
          <p:nvPr/>
        </p:nvPicPr>
        <p:blipFill>
          <a:blip r:embed="rId2"/>
          <a:stretch>
            <a:fillRect/>
          </a:stretch>
        </p:blipFill>
        <p:spPr>
          <a:xfrm>
            <a:off x="4902009" y="1562755"/>
            <a:ext cx="3092742" cy="2928666"/>
          </a:xfrm>
          <a:prstGeom prst="rect">
            <a:avLst/>
          </a:prstGeom>
        </p:spPr>
      </p:pic>
    </p:spTree>
    <p:extLst>
      <p:ext uri="{BB962C8B-B14F-4D97-AF65-F5344CB8AC3E}">
        <p14:creationId xmlns:p14="http://schemas.microsoft.com/office/powerpoint/2010/main" val="243282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893700" y="147633"/>
            <a:ext cx="4533000" cy="777227"/>
          </a:xfrm>
          <a:prstGeom prst="rect">
            <a:avLst/>
          </a:prstGeom>
        </p:spPr>
        <p:txBody>
          <a:bodyPr spcFirstLastPara="1" wrap="square" lIns="91425" tIns="91425" rIns="91425" bIns="91425" anchor="b" anchorCtr="0">
            <a:noAutofit/>
          </a:bodyPr>
          <a:lstStyle/>
          <a:p>
            <a:pPr lvl="0"/>
            <a:r>
              <a:rPr lang="en-US" dirty="0">
                <a:solidFill>
                  <a:schemeClr val="tx1"/>
                </a:solidFill>
              </a:rPr>
              <a:t>Title I Funding </a:t>
            </a:r>
            <a:endParaRPr dirty="0"/>
          </a:p>
        </p:txBody>
      </p:sp>
      <p:sp>
        <p:nvSpPr>
          <p:cNvPr id="429" name="Google Shape;429;p3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430" name="Google Shape;430;p39"/>
          <p:cNvSpPr/>
          <p:nvPr/>
        </p:nvSpPr>
        <p:spPr>
          <a:xfrm>
            <a:off x="893700" y="2210012"/>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39"/>
          <p:cNvSpPr/>
          <p:nvPr/>
        </p:nvSpPr>
        <p:spPr>
          <a:xfrm>
            <a:off x="893700" y="2196112"/>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39"/>
          <p:cNvSpPr/>
          <p:nvPr/>
        </p:nvSpPr>
        <p:spPr>
          <a:xfrm rot="8100000">
            <a:off x="2717838" y="1666722"/>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9"/>
          <p:cNvSpPr/>
          <p:nvPr/>
        </p:nvSpPr>
        <p:spPr>
          <a:xfrm>
            <a:off x="2798618" y="1773982"/>
            <a:ext cx="173182" cy="171492"/>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1</a:t>
            </a:r>
            <a:endParaRPr sz="900" dirty="0">
              <a:solidFill>
                <a:schemeClr val="dk2"/>
              </a:solidFill>
              <a:latin typeface="Lato"/>
              <a:ea typeface="Lato"/>
              <a:cs typeface="Lato"/>
              <a:sym typeface="Lato"/>
            </a:endParaRPr>
          </a:p>
        </p:txBody>
      </p:sp>
      <p:sp>
        <p:nvSpPr>
          <p:cNvPr id="434" name="Google Shape;434;p39"/>
          <p:cNvSpPr/>
          <p:nvPr/>
        </p:nvSpPr>
        <p:spPr>
          <a:xfrm rot="8100000">
            <a:off x="4754353" y="1592906"/>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flipH="1">
            <a:off x="4821381" y="1682634"/>
            <a:ext cx="207819" cy="172133"/>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3</a:t>
            </a:r>
            <a:endParaRPr sz="900" dirty="0">
              <a:solidFill>
                <a:schemeClr val="dk2"/>
              </a:solidFill>
              <a:latin typeface="Lato"/>
              <a:ea typeface="Lato"/>
              <a:cs typeface="Lato"/>
              <a:sym typeface="Lato"/>
            </a:endParaRPr>
          </a:p>
        </p:txBody>
      </p:sp>
      <p:sp>
        <p:nvSpPr>
          <p:cNvPr id="436" name="Google Shape;436;p39"/>
          <p:cNvSpPr/>
          <p:nvPr/>
        </p:nvSpPr>
        <p:spPr>
          <a:xfrm rot="8100000">
            <a:off x="6782428" y="1619084"/>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rot="-2700000">
            <a:off x="5870488" y="3554921"/>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flipH="1">
            <a:off x="5970810" y="3644780"/>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2"/>
              </a:solidFill>
              <a:latin typeface="Lato"/>
              <a:ea typeface="Lato"/>
              <a:cs typeface="Lato"/>
              <a:sym typeface="Lato"/>
            </a:endParaRPr>
          </a:p>
        </p:txBody>
      </p:sp>
      <p:sp>
        <p:nvSpPr>
          <p:cNvPr id="442" name="Google Shape;442;p39"/>
          <p:cNvSpPr/>
          <p:nvPr/>
        </p:nvSpPr>
        <p:spPr>
          <a:xfrm rot="-2700000">
            <a:off x="3773903" y="3489517"/>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p:nvPr/>
        </p:nvSpPr>
        <p:spPr>
          <a:xfrm>
            <a:off x="3823512" y="3540831"/>
            <a:ext cx="235526" cy="232116"/>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2</a:t>
            </a:r>
            <a:endParaRPr sz="900" dirty="0">
              <a:solidFill>
                <a:schemeClr val="dk2"/>
              </a:solidFill>
              <a:latin typeface="Lato"/>
              <a:ea typeface="Lato"/>
              <a:cs typeface="Lato"/>
              <a:sym typeface="Lato"/>
            </a:endParaRPr>
          </a:p>
        </p:txBody>
      </p:sp>
      <p:sp>
        <p:nvSpPr>
          <p:cNvPr id="444" name="Google Shape;444;p39"/>
          <p:cNvSpPr txBox="1"/>
          <p:nvPr/>
        </p:nvSpPr>
        <p:spPr>
          <a:xfrm>
            <a:off x="2362478" y="1265271"/>
            <a:ext cx="1045461" cy="279485"/>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Federal Government </a:t>
            </a:r>
            <a:endParaRPr dirty="0">
              <a:solidFill>
                <a:schemeClr val="dk2"/>
              </a:solidFill>
              <a:latin typeface="Lato"/>
              <a:ea typeface="Lato"/>
              <a:cs typeface="Lato"/>
              <a:sym typeface="Lato"/>
            </a:endParaRPr>
          </a:p>
        </p:txBody>
      </p:sp>
      <p:sp>
        <p:nvSpPr>
          <p:cNvPr id="445" name="Google Shape;445;p39"/>
          <p:cNvSpPr txBox="1"/>
          <p:nvPr/>
        </p:nvSpPr>
        <p:spPr>
          <a:xfrm>
            <a:off x="4278525" y="976278"/>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Pinellas County Schools</a:t>
            </a:r>
            <a:endParaRPr dirty="0">
              <a:solidFill>
                <a:schemeClr val="dk2"/>
              </a:solidFill>
              <a:latin typeface="Lato"/>
              <a:ea typeface="Lato"/>
              <a:cs typeface="Lato"/>
              <a:sym typeface="Lato"/>
            </a:endParaRPr>
          </a:p>
        </p:txBody>
      </p:sp>
      <p:sp>
        <p:nvSpPr>
          <p:cNvPr id="446" name="Google Shape;446;p39"/>
          <p:cNvSpPr txBox="1"/>
          <p:nvPr/>
        </p:nvSpPr>
        <p:spPr>
          <a:xfrm>
            <a:off x="6306599" y="1000691"/>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Increased Student Achievement </a:t>
            </a:r>
            <a:endParaRPr dirty="0">
              <a:solidFill>
                <a:schemeClr val="dk2"/>
              </a:solidFill>
              <a:latin typeface="Lato"/>
              <a:ea typeface="Lato"/>
              <a:cs typeface="Lato"/>
              <a:sym typeface="Lato"/>
            </a:endParaRPr>
          </a:p>
        </p:txBody>
      </p:sp>
      <p:sp>
        <p:nvSpPr>
          <p:cNvPr id="447" name="Google Shape;447;p39"/>
          <p:cNvSpPr txBox="1"/>
          <p:nvPr/>
        </p:nvSpPr>
        <p:spPr>
          <a:xfrm>
            <a:off x="3367708" y="3958993"/>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Florida Department of Education </a:t>
            </a:r>
            <a:endParaRPr dirty="0">
              <a:solidFill>
                <a:schemeClr val="dk2"/>
              </a:solidFill>
              <a:latin typeface="Lato"/>
              <a:ea typeface="Lato"/>
              <a:cs typeface="Lato"/>
              <a:sym typeface="Lato"/>
            </a:endParaRPr>
          </a:p>
        </p:txBody>
      </p:sp>
      <p:sp>
        <p:nvSpPr>
          <p:cNvPr id="448" name="Google Shape;448;p39"/>
          <p:cNvSpPr txBox="1"/>
          <p:nvPr/>
        </p:nvSpPr>
        <p:spPr>
          <a:xfrm>
            <a:off x="5405899" y="3961622"/>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rgbClr val="FF0000"/>
                </a:solidFill>
                <a:latin typeface="Lato"/>
                <a:ea typeface="Lato"/>
                <a:cs typeface="Lato"/>
                <a:sym typeface="Lato"/>
              </a:rPr>
              <a:t>Rawlings Elementary</a:t>
            </a:r>
            <a:endParaRPr dirty="0">
              <a:solidFill>
                <a:srgbClr val="FF0000"/>
              </a:solidFill>
              <a:latin typeface="Lato"/>
              <a:ea typeface="Lato"/>
              <a:cs typeface="Lato"/>
              <a:sym typeface="Lato"/>
            </a:endParaRPr>
          </a:p>
        </p:txBody>
      </p:sp>
      <p:sp>
        <p:nvSpPr>
          <p:cNvPr id="2" name="Star: 5 Points 1">
            <a:extLst>
              <a:ext uri="{FF2B5EF4-FFF2-40B4-BE49-F238E27FC236}">
                <a16:creationId xmlns:a16="http://schemas.microsoft.com/office/drawing/2014/main" id="{F535D51E-BC7F-47AB-B7ED-A35A8CD84035}"/>
              </a:ext>
            </a:extLst>
          </p:cNvPr>
          <p:cNvSpPr/>
          <p:nvPr/>
        </p:nvSpPr>
        <p:spPr>
          <a:xfrm>
            <a:off x="6883990" y="1733225"/>
            <a:ext cx="131619" cy="147001"/>
          </a:xfrm>
          <a:prstGeom prst="star5">
            <a:avLst>
              <a:gd name="adj" fmla="val 22634"/>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DC86F1-85B2-4EA9-9C4B-571BBFCE9211}"/>
              </a:ext>
            </a:extLst>
          </p:cNvPr>
          <p:cNvSpPr/>
          <p:nvPr/>
        </p:nvSpPr>
        <p:spPr>
          <a:xfrm>
            <a:off x="5915872" y="3604108"/>
            <a:ext cx="243977" cy="215444"/>
          </a:xfrm>
          <a:prstGeom prst="rect">
            <a:avLst/>
          </a:prstGeom>
        </p:spPr>
        <p:txBody>
          <a:bodyPr wrap="none">
            <a:spAutoFit/>
          </a:bodyPr>
          <a:lstStyle/>
          <a:p>
            <a:pPr lvl="0" algn="ctr"/>
            <a:r>
              <a:rPr lang="en" sz="800" dirty="0">
                <a:solidFill>
                  <a:schemeClr val="dk2"/>
                </a:solidFill>
                <a:latin typeface="Lato"/>
                <a:ea typeface="Lato"/>
                <a:cs typeface="Lato"/>
                <a:sym typeface="Lato"/>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483700" cy="234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ctrTitle" idx="4294967295"/>
          </p:nvPr>
        </p:nvSpPr>
        <p:spPr>
          <a:xfrm>
            <a:off x="778225" y="2383444"/>
            <a:ext cx="6623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solidFill>
                  <a:schemeClr val="lt1"/>
                </a:solidFill>
              </a:rPr>
              <a:t>Supplemental</a:t>
            </a:r>
            <a:endParaRPr sz="4800" dirty="0">
              <a:solidFill>
                <a:schemeClr val="lt1"/>
              </a:solidFill>
            </a:endParaRPr>
          </a:p>
        </p:txBody>
      </p:sp>
      <p:sp>
        <p:nvSpPr>
          <p:cNvPr id="133" name="Google Shape;133;p18"/>
          <p:cNvSpPr txBox="1">
            <a:spLocks noGrp="1"/>
          </p:cNvSpPr>
          <p:nvPr>
            <p:ph type="subTitle" idx="4294967295"/>
          </p:nvPr>
        </p:nvSpPr>
        <p:spPr>
          <a:xfrm>
            <a:off x="778225" y="3435185"/>
            <a:ext cx="6623100" cy="784800"/>
          </a:xfrm>
          <a:prstGeom prst="rect">
            <a:avLst/>
          </a:prstGeom>
        </p:spPr>
        <p:txBody>
          <a:bodyPr spcFirstLastPara="1" wrap="square" lIns="91425" tIns="91425" rIns="91425" bIns="91425" anchor="t" anchorCtr="0">
            <a:noAutofit/>
          </a:bodyPr>
          <a:lstStyle/>
          <a:p>
            <a:pPr marL="0" lvl="0" indent="0">
              <a:buNone/>
            </a:pPr>
            <a:r>
              <a:rPr lang="en-US" dirty="0">
                <a:solidFill>
                  <a:schemeClr val="bg1"/>
                </a:solidFill>
              </a:rPr>
              <a:t>Definition: provided in addition to what is already present or available to complete or enhance it.</a:t>
            </a:r>
          </a:p>
        </p:txBody>
      </p:sp>
      <p:sp>
        <p:nvSpPr>
          <p:cNvPr id="139" name="Google Shape;13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5" name="Graphic 4" descr="Cheers">
            <a:extLst>
              <a:ext uri="{FF2B5EF4-FFF2-40B4-BE49-F238E27FC236}">
                <a16:creationId xmlns:a16="http://schemas.microsoft.com/office/drawing/2014/main" id="{85C5E274-0471-44FC-845C-70E147DA9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5984" y="451104"/>
            <a:ext cx="1438656" cy="1426463"/>
          </a:xfrm>
          <a:prstGeom prst="rect">
            <a:avLst/>
          </a:prstGeom>
        </p:spPr>
      </p:pic>
      <p:sp>
        <p:nvSpPr>
          <p:cNvPr id="3" name="TextBox 2">
            <a:extLst>
              <a:ext uri="{FF2B5EF4-FFF2-40B4-BE49-F238E27FC236}">
                <a16:creationId xmlns:a16="http://schemas.microsoft.com/office/drawing/2014/main" id="{C01B6F3A-4037-49C3-854B-F56FA8374D32}"/>
              </a:ext>
            </a:extLst>
          </p:cNvPr>
          <p:cNvSpPr txBox="1"/>
          <p:nvPr/>
        </p:nvSpPr>
        <p:spPr>
          <a:xfrm>
            <a:off x="7053581" y="4696933"/>
            <a:ext cx="1426994" cy="430887"/>
          </a:xfrm>
          <a:prstGeom prst="rect">
            <a:avLst/>
          </a:prstGeom>
          <a:noFill/>
        </p:spPr>
        <p:txBody>
          <a:bodyPr wrap="none" rtlCol="0">
            <a:spAutoFit/>
          </a:bodyPr>
          <a:lstStyle/>
          <a:p>
            <a:r>
              <a:rPr lang="en-US" sz="800" dirty="0">
                <a:solidFill>
                  <a:schemeClr val="lt1"/>
                </a:solidFill>
              </a:rPr>
              <a:t>https://languages.oup.com/</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B03F-E916-4A99-8DE1-F73BD4D9CE7A}"/>
              </a:ext>
            </a:extLst>
          </p:cNvPr>
          <p:cNvSpPr>
            <a:spLocks noGrp="1"/>
          </p:cNvSpPr>
          <p:nvPr>
            <p:ph type="title"/>
          </p:nvPr>
        </p:nvSpPr>
        <p:spPr>
          <a:xfrm>
            <a:off x="1615440" y="126740"/>
            <a:ext cx="6269228" cy="857400"/>
          </a:xfrm>
        </p:spPr>
        <p:txBody>
          <a:bodyPr/>
          <a:lstStyle/>
          <a:p>
            <a:r>
              <a:rPr lang="en-US" altLang="en-US" sz="2000" dirty="0">
                <a:solidFill>
                  <a:schemeClr val="tx1">
                    <a:lumMod val="75000"/>
                  </a:schemeClr>
                </a:solidFill>
              </a:rPr>
              <a:t>Title I Programs Provide Supplemental Support</a:t>
            </a:r>
            <a:endParaRPr lang="en-US" sz="2000" dirty="0"/>
          </a:p>
        </p:txBody>
      </p:sp>
      <p:sp>
        <p:nvSpPr>
          <p:cNvPr id="3" name="Text Placeholder 2">
            <a:extLst>
              <a:ext uri="{FF2B5EF4-FFF2-40B4-BE49-F238E27FC236}">
                <a16:creationId xmlns:a16="http://schemas.microsoft.com/office/drawing/2014/main" id="{5D1A1D8F-380D-4975-B270-B8A3F0357825}"/>
              </a:ext>
            </a:extLst>
          </p:cNvPr>
          <p:cNvSpPr>
            <a:spLocks noGrp="1"/>
          </p:cNvSpPr>
          <p:nvPr>
            <p:ph type="body" idx="1"/>
          </p:nvPr>
        </p:nvSpPr>
        <p:spPr>
          <a:xfrm>
            <a:off x="968291" y="1105452"/>
            <a:ext cx="7512283" cy="2985052"/>
          </a:xfrm>
        </p:spPr>
        <p:txBody>
          <a:bodyPr/>
          <a:lstStyle/>
          <a:p>
            <a:pPr marL="114300" indent="0">
              <a:buNone/>
            </a:pPr>
            <a:endParaRPr lang="en-US" sz="2000" dirty="0">
              <a:solidFill>
                <a:schemeClr val="tx1">
                  <a:lumMod val="75000"/>
                </a:schemeClr>
              </a:solidFill>
              <a:latin typeface="Raleway" panose="020B0604020202020204" charset="0"/>
            </a:endParaRPr>
          </a:p>
          <a:p>
            <a:r>
              <a:rPr lang="en-US" sz="16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Personnel </a:t>
            </a: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(Hourly Teachers, Paraprofessional, Coaches, Parent and Family Liaison)</a:t>
            </a:r>
          </a:p>
          <a:p>
            <a:r>
              <a:rPr lang="en-US" sz="16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Professional Development </a:t>
            </a:r>
          </a:p>
          <a:p>
            <a:r>
              <a:rPr lang="en-US" sz="16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Curriculum Development and Coordination </a:t>
            </a:r>
          </a:p>
          <a:p>
            <a:r>
              <a:rPr lang="en-US" sz="16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Technology Support</a:t>
            </a:r>
          </a:p>
          <a:p>
            <a:r>
              <a:rPr lang="en-US" sz="16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Instructional Materials and Resources </a:t>
            </a:r>
          </a:p>
          <a:p>
            <a:pPr lvl="1"/>
            <a:endParaRPr lang="en-US" dirty="0"/>
          </a:p>
        </p:txBody>
      </p:sp>
      <p:sp>
        <p:nvSpPr>
          <p:cNvPr id="4" name="Slide Number Placeholder 3">
            <a:extLst>
              <a:ext uri="{FF2B5EF4-FFF2-40B4-BE49-F238E27FC236}">
                <a16:creationId xmlns:a16="http://schemas.microsoft.com/office/drawing/2014/main" id="{39ED4702-F666-40FD-9901-461BBE1E9C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5" name="Heart 4">
            <a:extLst>
              <a:ext uri="{FF2B5EF4-FFF2-40B4-BE49-F238E27FC236}">
                <a16:creationId xmlns:a16="http://schemas.microsoft.com/office/drawing/2014/main" id="{409E5FF5-22D4-4850-8560-07F07DD66A3F}"/>
              </a:ext>
            </a:extLst>
          </p:cNvPr>
          <p:cNvSpPr/>
          <p:nvPr/>
        </p:nvSpPr>
        <p:spPr>
          <a:xfrm rot="1164957">
            <a:off x="8087001" y="4152742"/>
            <a:ext cx="499897" cy="460667"/>
          </a:xfrm>
          <a:prstGeom prst="hear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8944F953-96BF-4768-AB99-9B3DFCF3E378}"/>
              </a:ext>
            </a:extLst>
          </p:cNvPr>
          <p:cNvSpPr/>
          <p:nvPr/>
        </p:nvSpPr>
        <p:spPr>
          <a:xfrm rot="20356996">
            <a:off x="312750" y="420346"/>
            <a:ext cx="623322" cy="594062"/>
          </a:xfrm>
          <a:prstGeom prst="star5">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30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1"/>
                </a:solidFill>
              </a:rPr>
              <a:t>Title I Schoolwide Planning</a:t>
            </a:r>
            <a:endParaRPr dirty="0">
              <a:solidFill>
                <a:schemeClr val="tx1"/>
              </a:solidFill>
            </a:endParaRPr>
          </a:p>
        </p:txBody>
      </p:sp>
      <p:grpSp>
        <p:nvGrpSpPr>
          <p:cNvPr id="243" name="Google Shape;243;p28"/>
          <p:cNvGrpSpPr/>
          <p:nvPr/>
        </p:nvGrpSpPr>
        <p:grpSpPr>
          <a:xfrm>
            <a:off x="5632317" y="2002063"/>
            <a:ext cx="3305700" cy="2612288"/>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Last</a:t>
              </a:r>
              <a:endParaRPr>
                <a:solidFill>
                  <a:schemeClr val="lt1"/>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grpSp>
        <p:nvGrpSpPr>
          <p:cNvPr id="246" name="Google Shape;246;p28"/>
          <p:cNvGrpSpPr/>
          <p:nvPr/>
        </p:nvGrpSpPr>
        <p:grpSpPr>
          <a:xfrm>
            <a:off x="0" y="2002224"/>
            <a:ext cx="3546900" cy="2612127"/>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First</a:t>
              </a:r>
              <a:endParaRPr sz="2400">
                <a:solidFill>
                  <a:schemeClr val="lt1"/>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lang="en-US" sz="1600" dirty="0">
                <a:solidFill>
                  <a:schemeClr val="dk1"/>
                </a:solidFill>
                <a:latin typeface="Lato"/>
                <a:ea typeface="Lato"/>
                <a:cs typeface="Lato"/>
                <a:sym typeface="Lato"/>
              </a:endParaRPr>
            </a:p>
          </p:txBody>
        </p:sp>
      </p:grpSp>
      <p:grpSp>
        <p:nvGrpSpPr>
          <p:cNvPr id="249" name="Google Shape;249;p28"/>
          <p:cNvGrpSpPr/>
          <p:nvPr/>
        </p:nvGrpSpPr>
        <p:grpSpPr>
          <a:xfrm>
            <a:off x="2944204" y="2002063"/>
            <a:ext cx="3305700" cy="2654486"/>
            <a:chOff x="2944204" y="1189775"/>
            <a:chExt cx="3305700" cy="3539314"/>
          </a:xfrm>
        </p:grpSpPr>
        <p:sp>
          <p:nvSpPr>
            <p:cNvPr id="250" name="Google Shape;250;p28"/>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Second</a:t>
              </a:r>
              <a:endParaRPr>
                <a:solidFill>
                  <a:schemeClr val="lt1"/>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sp>
        <p:nvSpPr>
          <p:cNvPr id="252" name="Google Shape;252;p2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3" name="Rectangle 2">
            <a:extLst>
              <a:ext uri="{FF2B5EF4-FFF2-40B4-BE49-F238E27FC236}">
                <a16:creationId xmlns:a16="http://schemas.microsoft.com/office/drawing/2014/main" id="{E226A15A-AB8B-461E-B4CC-2F680DF8B07A}"/>
              </a:ext>
            </a:extLst>
          </p:cNvPr>
          <p:cNvSpPr/>
          <p:nvPr/>
        </p:nvSpPr>
        <p:spPr>
          <a:xfrm>
            <a:off x="851028" y="2654338"/>
            <a:ext cx="1997861" cy="1384995"/>
          </a:xfrm>
          <a:prstGeom prst="rect">
            <a:avLst/>
          </a:prstGeom>
        </p:spPr>
        <p:txBody>
          <a:bodyPr wrap="square">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Input from school, family, and community members determine how Title I funds are used based on a needs assessment.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1586344" y="358388"/>
            <a:ext cx="5769955" cy="857400"/>
          </a:xfrm>
        </p:spPr>
        <p:txBody>
          <a:bodyPr/>
          <a:lstStyle/>
          <a:p>
            <a:r>
              <a:rPr lang="en-US" dirty="0">
                <a:solidFill>
                  <a:schemeClr val="tx1"/>
                </a:solidFill>
              </a:rPr>
              <a:t>Title I Schoolwide Budget</a:t>
            </a:r>
          </a:p>
        </p:txBody>
      </p:sp>
      <p:sp>
        <p:nvSpPr>
          <p:cNvPr id="3" name="Slide Number Placeholder 2">
            <a:extLst>
              <a:ext uri="{FF2B5EF4-FFF2-40B4-BE49-F238E27FC236}">
                <a16:creationId xmlns:a16="http://schemas.microsoft.com/office/drawing/2014/main" id="{8765C816-4D0F-4FD9-9F2C-734D99E57C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4" name="Rectangle 3">
            <a:extLst>
              <a:ext uri="{FF2B5EF4-FFF2-40B4-BE49-F238E27FC236}">
                <a16:creationId xmlns:a16="http://schemas.microsoft.com/office/drawing/2014/main" id="{4A85E29F-2C64-49C1-AD16-7CD5491C723C}"/>
              </a:ext>
            </a:extLst>
          </p:cNvPr>
          <p:cNvSpPr/>
          <p:nvPr/>
        </p:nvSpPr>
        <p:spPr>
          <a:xfrm>
            <a:off x="1066802" y="1587931"/>
            <a:ext cx="2959608" cy="1815882"/>
          </a:xfrm>
          <a:prstGeom prst="rect">
            <a:avLst/>
          </a:prstGeom>
        </p:spPr>
        <p:txBody>
          <a:bodyPr wrap="square">
            <a:spAutoFit/>
          </a:bodyPr>
          <a:lstStyle/>
          <a:p>
            <a:pPr marL="0" indent="0">
              <a:buNone/>
            </a:pP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Rawlings Elementary</a:t>
            </a:r>
          </a:p>
          <a:p>
            <a:pPr marL="0" indent="0">
              <a:buNone/>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was provided </a:t>
            </a:r>
          </a:p>
          <a:p>
            <a:pPr marL="0" indent="0">
              <a:buNone/>
            </a:pPr>
            <a:r>
              <a:rPr lang="en-US"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$222,000 </a:t>
            </a:r>
          </a:p>
          <a:p>
            <a:pPr marL="0" indent="0">
              <a:buNone/>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this school year to pay for supplemental resources and programs for increased student achievement.</a:t>
            </a:r>
          </a:p>
          <a:p>
            <a:pPr marL="0" indent="0">
              <a:buNone/>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9816" y="476010"/>
            <a:ext cx="616528" cy="622156"/>
          </a:xfrm>
          <a:prstGeom prst="rect">
            <a:avLst/>
          </a:prstGeom>
        </p:spPr>
      </p:pic>
      <p:graphicFrame>
        <p:nvGraphicFramePr>
          <p:cNvPr id="6" name="Chart 5">
            <a:extLst>
              <a:ext uri="{FF2B5EF4-FFF2-40B4-BE49-F238E27FC236}">
                <a16:creationId xmlns:a16="http://schemas.microsoft.com/office/drawing/2014/main" id="{A63517C7-F1F2-4C9B-A536-06FBBA154048}"/>
              </a:ext>
            </a:extLst>
          </p:cNvPr>
          <p:cNvGraphicFramePr/>
          <p:nvPr>
            <p:extLst>
              <p:ext uri="{D42A27DB-BD31-4B8C-83A1-F6EECF244321}">
                <p14:modId xmlns:p14="http://schemas.microsoft.com/office/powerpoint/2010/main" val="1251853710"/>
              </p:ext>
            </p:extLst>
          </p:nvPr>
        </p:nvGraphicFramePr>
        <p:xfrm>
          <a:off x="4140200" y="1215788"/>
          <a:ext cx="4445000" cy="35693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8202871"/>
      </p:ext>
    </p:extLst>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26F2A1D279794C95913B258445B400" ma:contentTypeVersion="6" ma:contentTypeDescription="Create a new document." ma:contentTypeScope="" ma:versionID="5f859791bfa6c4a9990fc35e3d8ebd4d">
  <xsd:schema xmlns:xsd="http://www.w3.org/2001/XMLSchema" xmlns:xs="http://www.w3.org/2001/XMLSchema" xmlns:p="http://schemas.microsoft.com/office/2006/metadata/properties" xmlns:ns2="14014824-8c68-406d-86fe-dcccc773fde3" targetNamespace="http://schemas.microsoft.com/office/2006/metadata/properties" ma:root="true" ma:fieldsID="217068c4a8a1ec9cf35d18339c106288" ns2:_="">
    <xsd:import namespace="14014824-8c68-406d-86fe-dcccc773fd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14824-8c68-406d-86fe-dcccc773fd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BC683C-F712-4285-83F9-47B438E00907}">
  <ds:schemaRefs>
    <ds:schemaRef ds:uri="http://schemas.microsoft.com/sharepoint/v3/contenttype/forms"/>
  </ds:schemaRefs>
</ds:datastoreItem>
</file>

<file path=customXml/itemProps2.xml><?xml version="1.0" encoding="utf-8"?>
<ds:datastoreItem xmlns:ds="http://schemas.openxmlformats.org/officeDocument/2006/customXml" ds:itemID="{1F0E17D5-F473-447C-BFAC-35C5AEEC9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014824-8c68-406d-86fe-dcccc773fd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974530-AC96-431F-AD8D-2C022D30E692}">
  <ds:schemaRefs>
    <ds:schemaRef ds:uri="http://schemas.microsoft.com/office/2006/metadata/properties"/>
    <ds:schemaRef ds:uri="http://schemas.microsoft.com/office/2006/documentManagement/types"/>
    <ds:schemaRef ds:uri="14014824-8c68-406d-86fe-dcccc773fde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2899</TotalTime>
  <Words>1595</Words>
  <Application>Microsoft Office PowerPoint</Application>
  <PresentationFormat>On-screen Show (16:9)</PresentationFormat>
  <Paragraphs>214</Paragraphs>
  <Slides>31</Slides>
  <Notes>23</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Lato</vt:lpstr>
      <vt:lpstr>Arial</vt:lpstr>
      <vt:lpstr>Segoe UI</vt:lpstr>
      <vt:lpstr>Raleway</vt:lpstr>
      <vt:lpstr>Monotype Corsiva</vt:lpstr>
      <vt:lpstr>Nirmala UI</vt:lpstr>
      <vt:lpstr>Nirmala UI Semilight</vt:lpstr>
      <vt:lpstr>Times New Roman</vt:lpstr>
      <vt:lpstr>Calibri</vt:lpstr>
      <vt:lpstr>Snap ITC</vt:lpstr>
      <vt:lpstr>Open Sans Condensed</vt:lpstr>
      <vt:lpstr>Wingdings 2</vt:lpstr>
      <vt:lpstr>Antonio template</vt:lpstr>
      <vt:lpstr>Title I Annual Parent Meeting</vt:lpstr>
      <vt:lpstr>Welcome Please take a moment to scan the QR Code and let us know that you are here.   Please use your child’s  R2.D2 user name &amp;  s.000000 password</vt:lpstr>
      <vt:lpstr>Celebrate with Title I </vt:lpstr>
      <vt:lpstr>About Title I</vt:lpstr>
      <vt:lpstr>Title I Funding </vt:lpstr>
      <vt:lpstr>Supplemental</vt:lpstr>
      <vt:lpstr>Title I Programs Provide Supplemental Support</vt:lpstr>
      <vt:lpstr>Title I Schoolwide Planning</vt:lpstr>
      <vt:lpstr>Title I Schoolwide Budget</vt:lpstr>
      <vt:lpstr>PowerPoint Presentation</vt:lpstr>
      <vt:lpstr>Parent’s Right to Know</vt:lpstr>
      <vt:lpstr>Working Together for Student Success</vt:lpstr>
      <vt:lpstr>Parent-School-Student Compact</vt:lpstr>
      <vt:lpstr>PowerPoint Presentation</vt:lpstr>
      <vt:lpstr>Parent and Family Engagement Plan (PFEP)</vt:lpstr>
      <vt:lpstr>Opportunity for Two Way Communication </vt:lpstr>
      <vt:lpstr> We want YOU!</vt:lpstr>
      <vt:lpstr>Parent Advisory Council (PAC)</vt:lpstr>
      <vt:lpstr>Accountability </vt:lpstr>
      <vt:lpstr>Visit to find district and school grades, EduData Portal</vt:lpstr>
      <vt:lpstr>Florida Standards</vt:lpstr>
      <vt:lpstr>Florida Standards Assessment (FSA)</vt:lpstr>
      <vt:lpstr>PowerPoint Presentation</vt:lpstr>
      <vt:lpstr>PowerPoint Presentation</vt:lpstr>
      <vt:lpstr>Working Together for Student Success</vt:lpstr>
      <vt:lpstr>Next Steps</vt:lpstr>
      <vt:lpstr>Additional Resources</vt:lpstr>
      <vt:lpstr>We appreciate your time!</vt:lpstr>
      <vt:lpstr>Contact Us</vt:lpstr>
      <vt:lpstr>PowerPoint Presentation</vt:lpstr>
      <vt:lpstr>Please take the time to participate in our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Parent Meeting</dc:title>
  <dc:creator>Oester Jacqueline</dc:creator>
  <cp:lastModifiedBy>Livingston Melissa</cp:lastModifiedBy>
  <cp:revision>63</cp:revision>
  <cp:lastPrinted>2021-07-28T13:58:00Z</cp:lastPrinted>
  <dcterms:modified xsi:type="dcterms:W3CDTF">2021-09-22T22:05:43Z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0x010100C426F2A1D279794C95913B258445B400</vt:lpwstr>
  </property>
</Properties>
</file>